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70" r:id="rId2"/>
    <p:sldId id="271" r:id="rId3"/>
    <p:sldId id="259" r:id="rId4"/>
    <p:sldId id="268" r:id="rId5"/>
    <p:sldId id="269" r:id="rId6"/>
    <p:sldId id="274" r:id="rId7"/>
    <p:sldId id="276" r:id="rId8"/>
    <p:sldId id="279" r:id="rId9"/>
    <p:sldId id="278" r:id="rId10"/>
    <p:sldId id="316" r:id="rId11"/>
    <p:sldId id="280" r:id="rId12"/>
    <p:sldId id="281" r:id="rId13"/>
    <p:sldId id="317" r:id="rId14"/>
    <p:sldId id="318" r:id="rId15"/>
    <p:sldId id="321" r:id="rId16"/>
    <p:sldId id="319" r:id="rId17"/>
    <p:sldId id="320" r:id="rId18"/>
    <p:sldId id="322" r:id="rId19"/>
    <p:sldId id="324" r:id="rId20"/>
    <p:sldId id="325" r:id="rId21"/>
    <p:sldId id="326" r:id="rId22"/>
    <p:sldId id="327" r:id="rId23"/>
    <p:sldId id="328" r:id="rId24"/>
    <p:sldId id="329" r:id="rId25"/>
    <p:sldId id="333" r:id="rId26"/>
    <p:sldId id="334" r:id="rId27"/>
    <p:sldId id="332" r:id="rId28"/>
    <p:sldId id="330" r:id="rId29"/>
    <p:sldId id="302" r:id="rId30"/>
    <p:sldId id="303" r:id="rId31"/>
    <p:sldId id="331" r:id="rId32"/>
    <p:sldId id="305" r:id="rId33"/>
    <p:sldId id="309" r:id="rId34"/>
    <p:sldId id="273" r:id="rId35"/>
    <p:sldId id="294" r:id="rId3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E0B699-B084-4B11-8E44-97FFDAA9D22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0CF633-5AF6-4A4B-A13B-2856692FEB4C}" type="pres">
      <dgm:prSet presAssocID="{EFE0B699-B084-4B11-8E44-97FFDAA9D22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627BF2DC-C1FC-4D2F-B4FB-E906B752F868}" type="presOf" srcId="{EFE0B699-B084-4B11-8E44-97FFDAA9D228}" destId="{F20CF633-5AF6-4A4B-A13B-2856692FEB4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39E859-2CD5-4DC3-B0C3-5A3861D0F1E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0ED60C8D-367B-4DC1-B608-C4241F1E3580}">
      <dgm:prSet phldrT="[Text]" custT="1"/>
      <dgm:spPr/>
      <dgm:t>
        <a:bodyPr/>
        <a:lstStyle/>
        <a:p>
          <a:r>
            <a:rPr lang="en-US" sz="1800" b="1" i="0" dirty="0" smtClean="0">
              <a:latin typeface="Cambria" panose="02040503050406030204" pitchFamily="18" charset="0"/>
            </a:rPr>
            <a:t>Screening </a:t>
          </a:r>
          <a:endParaRPr lang="en-IN" sz="1800" b="1" i="0" dirty="0">
            <a:latin typeface="Cambria" panose="02040503050406030204" pitchFamily="18" charset="0"/>
          </a:endParaRPr>
        </a:p>
      </dgm:t>
    </dgm:pt>
    <dgm:pt modelId="{3EE2A5D4-4464-4FF3-934D-FBE0B821C2C6}" type="parTrans" cxnId="{6C571B97-BCE0-4F40-87DE-F9F3C9791D36}">
      <dgm:prSet/>
      <dgm:spPr/>
      <dgm:t>
        <a:bodyPr/>
        <a:lstStyle/>
        <a:p>
          <a:endParaRPr lang="en-IN" sz="1800" b="1" i="0">
            <a:latin typeface="Cambria" panose="02040503050406030204" pitchFamily="18" charset="0"/>
          </a:endParaRPr>
        </a:p>
      </dgm:t>
    </dgm:pt>
    <dgm:pt modelId="{89499F78-1529-4913-8975-504969AE4DE7}" type="sibTrans" cxnId="{6C571B97-BCE0-4F40-87DE-F9F3C9791D36}">
      <dgm:prSet/>
      <dgm:spPr/>
      <dgm:t>
        <a:bodyPr/>
        <a:lstStyle/>
        <a:p>
          <a:endParaRPr lang="en-IN" sz="1800" b="1" i="0">
            <a:latin typeface="Cambria" panose="02040503050406030204" pitchFamily="18" charset="0"/>
          </a:endParaRPr>
        </a:p>
      </dgm:t>
    </dgm:pt>
    <dgm:pt modelId="{DF1ED38B-D4C6-4692-AC69-FC49FDC31C3D}">
      <dgm:prSet phldrT="[Text]" custT="1"/>
      <dgm:spPr/>
      <dgm:t>
        <a:bodyPr/>
        <a:lstStyle/>
        <a:p>
          <a:r>
            <a:rPr lang="en-US" sz="1800" b="1" i="0" dirty="0" smtClean="0">
              <a:latin typeface="Cambria" panose="02040503050406030204" pitchFamily="18" charset="0"/>
            </a:rPr>
            <a:t>Entry Level</a:t>
          </a:r>
          <a:endParaRPr lang="en-IN" sz="1800" b="1" i="0" dirty="0">
            <a:latin typeface="Cambria" panose="02040503050406030204" pitchFamily="18" charset="0"/>
          </a:endParaRPr>
        </a:p>
      </dgm:t>
    </dgm:pt>
    <dgm:pt modelId="{9B813CD7-6831-458F-BDB1-3A4BDE51875B}" type="parTrans" cxnId="{47C9A25D-8E81-46FF-8CE7-1FBC5A02F82F}">
      <dgm:prSet/>
      <dgm:spPr/>
      <dgm:t>
        <a:bodyPr/>
        <a:lstStyle/>
        <a:p>
          <a:endParaRPr lang="en-IN" sz="1800" b="1" i="0">
            <a:latin typeface="Cambria" panose="02040503050406030204" pitchFamily="18" charset="0"/>
          </a:endParaRPr>
        </a:p>
      </dgm:t>
    </dgm:pt>
    <dgm:pt modelId="{5FEAF450-DAA7-430A-959C-3BAF51800BA8}" type="sibTrans" cxnId="{47C9A25D-8E81-46FF-8CE7-1FBC5A02F82F}">
      <dgm:prSet/>
      <dgm:spPr/>
      <dgm:t>
        <a:bodyPr/>
        <a:lstStyle/>
        <a:p>
          <a:endParaRPr lang="en-IN" sz="1800" b="1" i="0">
            <a:latin typeface="Cambria" panose="02040503050406030204" pitchFamily="18" charset="0"/>
          </a:endParaRPr>
        </a:p>
      </dgm:t>
    </dgm:pt>
    <dgm:pt modelId="{A2C294D0-1352-41C9-BF65-230D02E0EABA}">
      <dgm:prSet phldrT="[Text]" custT="1"/>
      <dgm:spPr/>
      <dgm:t>
        <a:bodyPr/>
        <a:lstStyle/>
        <a:p>
          <a:r>
            <a:rPr lang="en-US" sz="1800" b="1" i="0" dirty="0" smtClean="0">
              <a:latin typeface="Cambria" panose="02040503050406030204" pitchFamily="18" charset="0"/>
            </a:rPr>
            <a:t>Authorization Level </a:t>
          </a:r>
          <a:endParaRPr lang="en-IN" sz="1800" b="1" i="0" dirty="0">
            <a:latin typeface="Cambria" panose="02040503050406030204" pitchFamily="18" charset="0"/>
          </a:endParaRPr>
        </a:p>
      </dgm:t>
    </dgm:pt>
    <dgm:pt modelId="{9490F579-AF23-4590-A347-EF5ED92030AF}" type="parTrans" cxnId="{C6FEFED5-9995-4288-9870-B9637E90136B}">
      <dgm:prSet/>
      <dgm:spPr/>
      <dgm:t>
        <a:bodyPr/>
        <a:lstStyle/>
        <a:p>
          <a:endParaRPr lang="en-IN" sz="1800" b="1" i="0">
            <a:latin typeface="Cambria" panose="02040503050406030204" pitchFamily="18" charset="0"/>
          </a:endParaRPr>
        </a:p>
      </dgm:t>
    </dgm:pt>
    <dgm:pt modelId="{93C7B944-94E9-421E-82CA-5B8167FF661D}" type="sibTrans" cxnId="{C6FEFED5-9995-4288-9870-B9637E90136B}">
      <dgm:prSet/>
      <dgm:spPr/>
      <dgm:t>
        <a:bodyPr/>
        <a:lstStyle/>
        <a:p>
          <a:endParaRPr lang="en-IN" sz="1800" b="1" i="0">
            <a:latin typeface="Cambria" panose="02040503050406030204" pitchFamily="18" charset="0"/>
          </a:endParaRPr>
        </a:p>
      </dgm:t>
    </dgm:pt>
    <dgm:pt modelId="{8B04F850-3A73-4E5D-BDE5-35E2CEF46CAD}" type="pres">
      <dgm:prSet presAssocID="{B439E859-2CD5-4DC3-B0C3-5A3861D0F1E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FCE9489B-1A95-4464-A55E-F3B624B4F1C2}" type="pres">
      <dgm:prSet presAssocID="{0ED60C8D-367B-4DC1-B608-C4241F1E3580}" presName="root" presStyleCnt="0"/>
      <dgm:spPr/>
    </dgm:pt>
    <dgm:pt modelId="{AE2328CF-EFDD-490A-B5B3-602BC150D50F}" type="pres">
      <dgm:prSet presAssocID="{0ED60C8D-367B-4DC1-B608-C4241F1E3580}" presName="rootComposite" presStyleCnt="0"/>
      <dgm:spPr/>
    </dgm:pt>
    <dgm:pt modelId="{92564FCC-1F12-47B2-BF21-1E22A16FDEAD}" type="pres">
      <dgm:prSet presAssocID="{0ED60C8D-367B-4DC1-B608-C4241F1E3580}" presName="rootText" presStyleLbl="node1" presStyleIdx="0" presStyleCnt="1" custScaleX="144023"/>
      <dgm:spPr/>
      <dgm:t>
        <a:bodyPr/>
        <a:lstStyle/>
        <a:p>
          <a:endParaRPr lang="en-IN"/>
        </a:p>
      </dgm:t>
    </dgm:pt>
    <dgm:pt modelId="{B2051BC1-012B-46C1-AD65-D9AED135A209}" type="pres">
      <dgm:prSet presAssocID="{0ED60C8D-367B-4DC1-B608-C4241F1E3580}" presName="rootConnector" presStyleLbl="node1" presStyleIdx="0" presStyleCnt="1"/>
      <dgm:spPr/>
      <dgm:t>
        <a:bodyPr/>
        <a:lstStyle/>
        <a:p>
          <a:endParaRPr lang="en-IN"/>
        </a:p>
      </dgm:t>
    </dgm:pt>
    <dgm:pt modelId="{7A80DC50-57E8-4782-9345-27B78676F4C5}" type="pres">
      <dgm:prSet presAssocID="{0ED60C8D-367B-4DC1-B608-C4241F1E3580}" presName="childShape" presStyleCnt="0"/>
      <dgm:spPr/>
    </dgm:pt>
    <dgm:pt modelId="{6E06E359-4696-453F-9C65-ABAE52A215C8}" type="pres">
      <dgm:prSet presAssocID="{9B813CD7-6831-458F-BDB1-3A4BDE51875B}" presName="Name13" presStyleLbl="parChTrans1D2" presStyleIdx="0" presStyleCnt="2"/>
      <dgm:spPr/>
      <dgm:t>
        <a:bodyPr/>
        <a:lstStyle/>
        <a:p>
          <a:endParaRPr lang="en-IN"/>
        </a:p>
      </dgm:t>
    </dgm:pt>
    <dgm:pt modelId="{E510B979-EC8A-402F-98FC-1B6EE3553CCB}" type="pres">
      <dgm:prSet presAssocID="{DF1ED38B-D4C6-4692-AC69-FC49FDC31C3D}" presName="childText" presStyleLbl="bgAcc1" presStyleIdx="0" presStyleCnt="2" custScaleX="210355" custScaleY="7707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77EFDC9-392A-4255-846E-28D6791D5E6B}" type="pres">
      <dgm:prSet presAssocID="{9490F579-AF23-4590-A347-EF5ED92030AF}" presName="Name13" presStyleLbl="parChTrans1D2" presStyleIdx="1" presStyleCnt="2"/>
      <dgm:spPr/>
      <dgm:t>
        <a:bodyPr/>
        <a:lstStyle/>
        <a:p>
          <a:endParaRPr lang="en-IN"/>
        </a:p>
      </dgm:t>
    </dgm:pt>
    <dgm:pt modelId="{CDA7A32B-D9FB-413A-9582-F3D5DA2ADA70}" type="pres">
      <dgm:prSet presAssocID="{A2C294D0-1352-41C9-BF65-230D02E0EABA}" presName="childText" presStyleLbl="bgAcc1" presStyleIdx="1" presStyleCnt="2" custScaleX="223474" custScaleY="7451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6C571B97-BCE0-4F40-87DE-F9F3C9791D36}" srcId="{B439E859-2CD5-4DC3-B0C3-5A3861D0F1EE}" destId="{0ED60C8D-367B-4DC1-B608-C4241F1E3580}" srcOrd="0" destOrd="0" parTransId="{3EE2A5D4-4464-4FF3-934D-FBE0B821C2C6}" sibTransId="{89499F78-1529-4913-8975-504969AE4DE7}"/>
    <dgm:cxn modelId="{8E6E2A67-0978-4CEA-B0BA-188DB8746C34}" type="presOf" srcId="{B439E859-2CD5-4DC3-B0C3-5A3861D0F1EE}" destId="{8B04F850-3A73-4E5D-BDE5-35E2CEF46CAD}" srcOrd="0" destOrd="0" presId="urn:microsoft.com/office/officeart/2005/8/layout/hierarchy3"/>
    <dgm:cxn modelId="{C6FEFED5-9995-4288-9870-B9637E90136B}" srcId="{0ED60C8D-367B-4DC1-B608-C4241F1E3580}" destId="{A2C294D0-1352-41C9-BF65-230D02E0EABA}" srcOrd="1" destOrd="0" parTransId="{9490F579-AF23-4590-A347-EF5ED92030AF}" sibTransId="{93C7B944-94E9-421E-82CA-5B8167FF661D}"/>
    <dgm:cxn modelId="{E86DCCD9-80B5-400B-AC00-123DD8C5374A}" type="presOf" srcId="{9490F579-AF23-4590-A347-EF5ED92030AF}" destId="{477EFDC9-392A-4255-846E-28D6791D5E6B}" srcOrd="0" destOrd="0" presId="urn:microsoft.com/office/officeart/2005/8/layout/hierarchy3"/>
    <dgm:cxn modelId="{643EEFEE-1941-4C6C-B716-605644EABC87}" type="presOf" srcId="{9B813CD7-6831-458F-BDB1-3A4BDE51875B}" destId="{6E06E359-4696-453F-9C65-ABAE52A215C8}" srcOrd="0" destOrd="0" presId="urn:microsoft.com/office/officeart/2005/8/layout/hierarchy3"/>
    <dgm:cxn modelId="{F6DD3F5B-844E-4D08-AD57-E97C30841015}" type="presOf" srcId="{0ED60C8D-367B-4DC1-B608-C4241F1E3580}" destId="{92564FCC-1F12-47B2-BF21-1E22A16FDEAD}" srcOrd="0" destOrd="0" presId="urn:microsoft.com/office/officeart/2005/8/layout/hierarchy3"/>
    <dgm:cxn modelId="{47C9A25D-8E81-46FF-8CE7-1FBC5A02F82F}" srcId="{0ED60C8D-367B-4DC1-B608-C4241F1E3580}" destId="{DF1ED38B-D4C6-4692-AC69-FC49FDC31C3D}" srcOrd="0" destOrd="0" parTransId="{9B813CD7-6831-458F-BDB1-3A4BDE51875B}" sibTransId="{5FEAF450-DAA7-430A-959C-3BAF51800BA8}"/>
    <dgm:cxn modelId="{86730434-2571-49BF-8220-4F549E0F8571}" type="presOf" srcId="{A2C294D0-1352-41C9-BF65-230D02E0EABA}" destId="{CDA7A32B-D9FB-413A-9582-F3D5DA2ADA70}" srcOrd="0" destOrd="0" presId="urn:microsoft.com/office/officeart/2005/8/layout/hierarchy3"/>
    <dgm:cxn modelId="{942AD88B-4FD2-4E2C-B158-F57289149407}" type="presOf" srcId="{DF1ED38B-D4C6-4692-AC69-FC49FDC31C3D}" destId="{E510B979-EC8A-402F-98FC-1B6EE3553CCB}" srcOrd="0" destOrd="0" presId="urn:microsoft.com/office/officeart/2005/8/layout/hierarchy3"/>
    <dgm:cxn modelId="{A3AA3F70-F0AA-45DE-A5CC-BFD608C08ECB}" type="presOf" srcId="{0ED60C8D-367B-4DC1-B608-C4241F1E3580}" destId="{B2051BC1-012B-46C1-AD65-D9AED135A209}" srcOrd="1" destOrd="0" presId="urn:microsoft.com/office/officeart/2005/8/layout/hierarchy3"/>
    <dgm:cxn modelId="{B81347EA-766E-4B27-B58D-8E9E7D16E7F1}" type="presParOf" srcId="{8B04F850-3A73-4E5D-BDE5-35E2CEF46CAD}" destId="{FCE9489B-1A95-4464-A55E-F3B624B4F1C2}" srcOrd="0" destOrd="0" presId="urn:microsoft.com/office/officeart/2005/8/layout/hierarchy3"/>
    <dgm:cxn modelId="{7054986C-DC93-4E90-9B34-44014CB4CC63}" type="presParOf" srcId="{FCE9489B-1A95-4464-A55E-F3B624B4F1C2}" destId="{AE2328CF-EFDD-490A-B5B3-602BC150D50F}" srcOrd="0" destOrd="0" presId="urn:microsoft.com/office/officeart/2005/8/layout/hierarchy3"/>
    <dgm:cxn modelId="{76314026-4BB4-4E1B-B4EC-85816A6BE631}" type="presParOf" srcId="{AE2328CF-EFDD-490A-B5B3-602BC150D50F}" destId="{92564FCC-1F12-47B2-BF21-1E22A16FDEAD}" srcOrd="0" destOrd="0" presId="urn:microsoft.com/office/officeart/2005/8/layout/hierarchy3"/>
    <dgm:cxn modelId="{CD375B82-B409-4C97-9261-DCAC6B3BE6FA}" type="presParOf" srcId="{AE2328CF-EFDD-490A-B5B3-602BC150D50F}" destId="{B2051BC1-012B-46C1-AD65-D9AED135A209}" srcOrd="1" destOrd="0" presId="urn:microsoft.com/office/officeart/2005/8/layout/hierarchy3"/>
    <dgm:cxn modelId="{A5DFF1B7-7A06-440E-96F2-3BB78CB259C0}" type="presParOf" srcId="{FCE9489B-1A95-4464-A55E-F3B624B4F1C2}" destId="{7A80DC50-57E8-4782-9345-27B78676F4C5}" srcOrd="1" destOrd="0" presId="urn:microsoft.com/office/officeart/2005/8/layout/hierarchy3"/>
    <dgm:cxn modelId="{11CE98D2-E627-459A-985B-CC405085F067}" type="presParOf" srcId="{7A80DC50-57E8-4782-9345-27B78676F4C5}" destId="{6E06E359-4696-453F-9C65-ABAE52A215C8}" srcOrd="0" destOrd="0" presId="urn:microsoft.com/office/officeart/2005/8/layout/hierarchy3"/>
    <dgm:cxn modelId="{4E235C33-60E3-4D1F-B01E-C698C8934C94}" type="presParOf" srcId="{7A80DC50-57E8-4782-9345-27B78676F4C5}" destId="{E510B979-EC8A-402F-98FC-1B6EE3553CCB}" srcOrd="1" destOrd="0" presId="urn:microsoft.com/office/officeart/2005/8/layout/hierarchy3"/>
    <dgm:cxn modelId="{11793BBB-80B9-4721-94FC-2B61C4664AAE}" type="presParOf" srcId="{7A80DC50-57E8-4782-9345-27B78676F4C5}" destId="{477EFDC9-392A-4255-846E-28D6791D5E6B}" srcOrd="2" destOrd="0" presId="urn:microsoft.com/office/officeart/2005/8/layout/hierarchy3"/>
    <dgm:cxn modelId="{5DCEDEC2-32DF-4E64-9C7F-B2BD03CC46E5}" type="presParOf" srcId="{7A80DC50-57E8-4782-9345-27B78676F4C5}" destId="{CDA7A32B-D9FB-413A-9582-F3D5DA2ADA70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E0B699-B084-4B11-8E44-97FFDAA9D22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0CF633-5AF6-4A4B-A13B-2856692FEB4C}" type="pres">
      <dgm:prSet presAssocID="{EFE0B699-B084-4B11-8E44-97FFDAA9D22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F4A9F73C-B1AC-4CBD-80DF-E1B510366933}" type="presOf" srcId="{EFE0B699-B084-4B11-8E44-97FFDAA9D228}" destId="{F20CF633-5AF6-4A4B-A13B-2856692FEB4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564FCC-1F12-47B2-BF21-1E22A16FDEAD}">
      <dsp:nvSpPr>
        <dsp:cNvPr id="0" name=""/>
        <dsp:cNvSpPr/>
      </dsp:nvSpPr>
      <dsp:spPr>
        <a:xfrm>
          <a:off x="814" y="682498"/>
          <a:ext cx="1890065" cy="6561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>
              <a:latin typeface="Cambria" panose="02040503050406030204" pitchFamily="18" charset="0"/>
            </a:rPr>
            <a:t>Screening </a:t>
          </a:r>
          <a:endParaRPr lang="en-IN" sz="1800" b="1" i="0" kern="1200" dirty="0">
            <a:latin typeface="Cambria" panose="02040503050406030204" pitchFamily="18" charset="0"/>
          </a:endParaRPr>
        </a:p>
      </dsp:txBody>
      <dsp:txXfrm>
        <a:off x="20032" y="701716"/>
        <a:ext cx="1851629" cy="617731"/>
      </dsp:txXfrm>
    </dsp:sp>
    <dsp:sp modelId="{6E06E359-4696-453F-9C65-ABAE52A215C8}">
      <dsp:nvSpPr>
        <dsp:cNvPr id="0" name=""/>
        <dsp:cNvSpPr/>
      </dsp:nvSpPr>
      <dsp:spPr>
        <a:xfrm>
          <a:off x="189820" y="1338666"/>
          <a:ext cx="189006" cy="416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6899"/>
              </a:lnTo>
              <a:lnTo>
                <a:pt x="189006" y="4168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10B979-EC8A-402F-98FC-1B6EE3553CCB}">
      <dsp:nvSpPr>
        <dsp:cNvPr id="0" name=""/>
        <dsp:cNvSpPr/>
      </dsp:nvSpPr>
      <dsp:spPr>
        <a:xfrm>
          <a:off x="378827" y="1502708"/>
          <a:ext cx="2208450" cy="5057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>
              <a:latin typeface="Cambria" panose="02040503050406030204" pitchFamily="18" charset="0"/>
            </a:rPr>
            <a:t>Entry Level</a:t>
          </a:r>
          <a:endParaRPr lang="en-IN" sz="1800" b="1" i="0" kern="1200" dirty="0">
            <a:latin typeface="Cambria" panose="02040503050406030204" pitchFamily="18" charset="0"/>
          </a:endParaRPr>
        </a:p>
      </dsp:txBody>
      <dsp:txXfrm>
        <a:off x="393639" y="1517520"/>
        <a:ext cx="2178826" cy="476091"/>
      </dsp:txXfrm>
    </dsp:sp>
    <dsp:sp modelId="{477EFDC9-392A-4255-846E-28D6791D5E6B}">
      <dsp:nvSpPr>
        <dsp:cNvPr id="0" name=""/>
        <dsp:cNvSpPr/>
      </dsp:nvSpPr>
      <dsp:spPr>
        <a:xfrm>
          <a:off x="189820" y="1338666"/>
          <a:ext cx="189006" cy="1078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8277"/>
              </a:lnTo>
              <a:lnTo>
                <a:pt x="189006" y="10782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A7A32B-D9FB-413A-9582-F3D5DA2ADA70}">
      <dsp:nvSpPr>
        <dsp:cNvPr id="0" name=""/>
        <dsp:cNvSpPr/>
      </dsp:nvSpPr>
      <dsp:spPr>
        <a:xfrm>
          <a:off x="378827" y="2172465"/>
          <a:ext cx="2346183" cy="4889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>
              <a:latin typeface="Cambria" panose="02040503050406030204" pitchFamily="18" charset="0"/>
            </a:rPr>
            <a:t>Authorization Level </a:t>
          </a:r>
          <a:endParaRPr lang="en-IN" sz="1800" b="1" i="0" kern="1200" dirty="0">
            <a:latin typeface="Cambria" panose="02040503050406030204" pitchFamily="18" charset="0"/>
          </a:endParaRPr>
        </a:p>
      </dsp:txBody>
      <dsp:txXfrm>
        <a:off x="393148" y="2186786"/>
        <a:ext cx="2317541" cy="4603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C748A-7768-4C79-8455-B77B287BCF7C}" type="datetimeFigureOut">
              <a:rPr lang="en-IN" smtClean="0"/>
              <a:pPr/>
              <a:t>15-01-2021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FA38E-F43E-488F-A407-9FC85A964A8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247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38785-0C75-4E08-AE00-7B49B2EA3B4E}" type="datetimeFigureOut">
              <a:rPr lang="en-IN" smtClean="0"/>
              <a:pPr/>
              <a:t>15-01-2021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8EF07-3E4B-46BD-AB7D-224D0199F98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9203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DB52C-4939-4817-BC9F-EB9B4D2FE7A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39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8EF07-3E4B-46BD-AB7D-224D0199F983}" type="slidenum">
              <a:rPr lang="en-IN" smtClean="0"/>
              <a:pPr/>
              <a:t>11</a:t>
            </a:fld>
            <a:endParaRPr lang="en-I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8EF07-3E4B-46BD-AB7D-224D0199F983}" type="slidenum">
              <a:rPr lang="en-IN" smtClean="0"/>
              <a:pPr/>
              <a:t>12</a:t>
            </a:fld>
            <a:endParaRPr lang="en-I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8EF07-3E4B-46BD-AB7D-224D0199F983}" type="slidenum">
              <a:rPr lang="en-IN" smtClean="0"/>
              <a:pPr/>
              <a:t>13</a:t>
            </a:fld>
            <a:endParaRPr lang="en-I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8EF07-3E4B-46BD-AB7D-224D0199F983}" type="slidenum">
              <a:rPr lang="en-IN" smtClean="0"/>
              <a:pPr/>
              <a:t>14</a:t>
            </a:fld>
            <a:endParaRPr lang="en-I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8EF07-3E4B-46BD-AB7D-224D0199F983}" type="slidenum">
              <a:rPr lang="en-IN" smtClean="0"/>
              <a:pPr/>
              <a:t>15</a:t>
            </a:fld>
            <a:endParaRPr lang="en-I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8EF07-3E4B-46BD-AB7D-224D0199F983}" type="slidenum">
              <a:rPr lang="en-IN" smtClean="0"/>
              <a:pPr/>
              <a:t>16</a:t>
            </a:fld>
            <a:endParaRPr lang="en-I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8EF07-3E4B-46BD-AB7D-224D0199F983}" type="slidenum">
              <a:rPr lang="en-IN" smtClean="0"/>
              <a:pPr/>
              <a:t>17</a:t>
            </a:fld>
            <a:endParaRPr lang="en-I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8EF07-3E4B-46BD-AB7D-224D0199F983}" type="slidenum">
              <a:rPr lang="en-IN" smtClean="0"/>
              <a:pPr/>
              <a:t>18</a:t>
            </a:fld>
            <a:endParaRPr lang="en-I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DB52C-4939-4817-BC9F-EB9B4D2FE7A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396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DB52C-4939-4817-BC9F-EB9B4D2FE7A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39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DB52C-4939-4817-BC9F-EB9B4D2FE7A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396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DB52C-4939-4817-BC9F-EB9B4D2FE7A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396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DB52C-4939-4817-BC9F-EB9B4D2FE7A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396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DB52C-4939-4817-BC9F-EB9B4D2FE7A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396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DB52C-4939-4817-BC9F-EB9B4D2FE7A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396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8EF07-3E4B-46BD-AB7D-224D0199F983}" type="slidenum">
              <a:rPr lang="en-IN" smtClean="0"/>
              <a:pPr/>
              <a:t>25</a:t>
            </a:fld>
            <a:endParaRPr lang="en-IN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8EF07-3E4B-46BD-AB7D-224D0199F983}" type="slidenum">
              <a:rPr lang="en-IN" smtClean="0"/>
              <a:pPr/>
              <a:t>26</a:t>
            </a:fld>
            <a:endParaRPr lang="en-IN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8EF07-3E4B-46BD-AB7D-224D0199F983}" type="slidenum">
              <a:rPr lang="en-IN" smtClean="0"/>
              <a:pPr/>
              <a:t>27</a:t>
            </a:fld>
            <a:endParaRPr lang="en-IN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8EF07-3E4B-46BD-AB7D-224D0199F983}" type="slidenum">
              <a:rPr lang="en-IN" smtClean="0"/>
              <a:pPr/>
              <a:t>28</a:t>
            </a:fld>
            <a:endParaRPr lang="en-IN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8EF07-3E4B-46BD-AB7D-224D0199F983}" type="slidenum">
              <a:rPr lang="en-IN" smtClean="0"/>
              <a:pPr/>
              <a:t>29</a:t>
            </a:fld>
            <a:endParaRPr lang="en-IN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8EF07-3E4B-46BD-AB7D-224D0199F983}" type="slidenum">
              <a:rPr lang="en-IN" smtClean="0"/>
              <a:pPr/>
              <a:t>30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8EF07-3E4B-46BD-AB7D-224D0199F983}" type="slidenum">
              <a:rPr lang="en-IN" smtClean="0"/>
              <a:pPr/>
              <a:t>4</a:t>
            </a:fld>
            <a:endParaRPr lang="en-IN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8EF07-3E4B-46BD-AB7D-224D0199F983}" type="slidenum">
              <a:rPr lang="en-IN" smtClean="0"/>
              <a:pPr/>
              <a:t>31</a:t>
            </a:fld>
            <a:endParaRPr lang="en-IN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8EF07-3E4B-46BD-AB7D-224D0199F983}" type="slidenum">
              <a:rPr lang="en-IN" smtClean="0"/>
              <a:pPr/>
              <a:t>32</a:t>
            </a:fld>
            <a:endParaRPr lang="en-IN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8EF07-3E4B-46BD-AB7D-224D0199F983}" type="slidenum">
              <a:rPr lang="en-IN" smtClean="0"/>
              <a:pPr/>
              <a:t>33</a:t>
            </a:fld>
            <a:endParaRPr lang="en-IN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DB52C-4939-4817-BC9F-EB9B4D2FE7A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39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8EF07-3E4B-46BD-AB7D-224D0199F983}" type="slidenum">
              <a:rPr lang="en-IN" smtClean="0"/>
              <a:pPr/>
              <a:t>5</a:t>
            </a:fld>
            <a:endParaRPr lang="en-I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8EF07-3E4B-46BD-AB7D-224D0199F983}" type="slidenum">
              <a:rPr lang="en-IN" smtClean="0"/>
              <a:pPr/>
              <a:t>6</a:t>
            </a:fld>
            <a:endParaRPr lang="en-I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8EF07-3E4B-46BD-AB7D-224D0199F983}" type="slidenum">
              <a:rPr lang="en-IN" smtClean="0"/>
              <a:pPr/>
              <a:t>7</a:t>
            </a:fld>
            <a:endParaRPr lang="en-I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8EF07-3E4B-46BD-AB7D-224D0199F983}" type="slidenum">
              <a:rPr lang="en-IN" smtClean="0"/>
              <a:pPr/>
              <a:t>8</a:t>
            </a:fld>
            <a:endParaRPr lang="en-I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8EF07-3E4B-46BD-AB7D-224D0199F983}" type="slidenum">
              <a:rPr lang="en-IN" smtClean="0"/>
              <a:pPr/>
              <a:t>9</a:t>
            </a:fld>
            <a:endParaRPr lang="en-I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8EF07-3E4B-46BD-AB7D-224D0199F983}" type="slidenum">
              <a:rPr lang="en-IN" smtClean="0"/>
              <a:pPr/>
              <a:t>10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6689-624C-441D-ABE4-9BCCFFD57568}" type="datetimeFigureOut">
              <a:rPr lang="en-IN" smtClean="0"/>
              <a:pPr/>
              <a:t>15-01-2021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ABD7-0ACA-469C-91ED-31D89C722F2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6689-624C-441D-ABE4-9BCCFFD57568}" type="datetimeFigureOut">
              <a:rPr lang="en-IN" smtClean="0"/>
              <a:pPr/>
              <a:t>15-01-2021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ABD7-0ACA-469C-91ED-31D89C722F2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6689-624C-441D-ABE4-9BCCFFD57568}" type="datetimeFigureOut">
              <a:rPr lang="en-IN" smtClean="0"/>
              <a:pPr/>
              <a:t>15-01-2021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ABD7-0ACA-469C-91ED-31D89C722F2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6689-624C-441D-ABE4-9BCCFFD57568}" type="datetimeFigureOut">
              <a:rPr lang="en-IN" smtClean="0"/>
              <a:pPr/>
              <a:t>15-01-2021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ABD7-0ACA-469C-91ED-31D89C722F2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6689-624C-441D-ABE4-9BCCFFD57568}" type="datetimeFigureOut">
              <a:rPr lang="en-IN" smtClean="0"/>
              <a:pPr/>
              <a:t>15-01-2021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ABD7-0ACA-469C-91ED-31D89C722F2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6689-624C-441D-ABE4-9BCCFFD57568}" type="datetimeFigureOut">
              <a:rPr lang="en-IN" smtClean="0"/>
              <a:pPr/>
              <a:t>15-01-2021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ABD7-0ACA-469C-91ED-31D89C722F2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6689-624C-441D-ABE4-9BCCFFD57568}" type="datetimeFigureOut">
              <a:rPr lang="en-IN" smtClean="0"/>
              <a:pPr/>
              <a:t>15-01-2021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ABD7-0ACA-469C-91ED-31D89C722F2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6689-624C-441D-ABE4-9BCCFFD57568}" type="datetimeFigureOut">
              <a:rPr lang="en-IN" smtClean="0"/>
              <a:pPr/>
              <a:t>15-01-2021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ABD7-0ACA-469C-91ED-31D89C722F2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6689-624C-441D-ABE4-9BCCFFD57568}" type="datetimeFigureOut">
              <a:rPr lang="en-IN" smtClean="0"/>
              <a:pPr/>
              <a:t>15-01-2021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ABD7-0ACA-469C-91ED-31D89C722F2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6689-624C-441D-ABE4-9BCCFFD57568}" type="datetimeFigureOut">
              <a:rPr lang="en-IN" smtClean="0"/>
              <a:pPr/>
              <a:t>15-01-2021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ABD7-0ACA-469C-91ED-31D89C722F2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6689-624C-441D-ABE4-9BCCFFD57568}" type="datetimeFigureOut">
              <a:rPr lang="en-IN" smtClean="0"/>
              <a:pPr/>
              <a:t>15-01-2021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ABD7-0ACA-469C-91ED-31D89C722F2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46689-624C-441D-ABE4-9BCCFFD57568}" type="datetimeFigureOut">
              <a:rPr lang="en-IN" smtClean="0"/>
              <a:pPr/>
              <a:t>15-01-2021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0ABD7-0ACA-469C-91ED-31D89C722F2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amagrashiksha.in/" TargetMode="External"/><Relationship Id="rId13" Type="http://schemas.openxmlformats.org/officeDocument/2006/relationships/diagramColors" Target="../diagrams/colors2.xml"/><Relationship Id="rId3" Type="http://schemas.openxmlformats.org/officeDocument/2006/relationships/diagramLayout" Target="../diagrams/layout1.xml"/><Relationship Id="rId7" Type="http://schemas.openxmlformats.org/officeDocument/2006/relationships/hyperlink" Target="http://samagra.mhrd.gov.in/" TargetMode="External"/><Relationship Id="rId12" Type="http://schemas.openxmlformats.org/officeDocument/2006/relationships/diagramQuickStyle" Target="../diagrams/quickStyle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Layout" Target="../diagrams/layout2.xml"/><Relationship Id="rId5" Type="http://schemas.openxmlformats.org/officeDocument/2006/relationships/diagramColors" Target="../diagrams/colors1.xml"/><Relationship Id="rId10" Type="http://schemas.openxmlformats.org/officeDocument/2006/relationships/diagramData" Target="../diagrams/data2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.png"/><Relationship Id="rId14" Type="http://schemas.microsoft.com/office/2007/relationships/diagramDrawing" Target="../diagrams/drawin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719123"/>
            <a:ext cx="914400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PRBANDH System </a:t>
            </a:r>
            <a:endParaRPr lang="en-US" sz="4000" b="1" cap="none" spc="50" dirty="0">
              <a:ln w="11430"/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7506" y="2350120"/>
            <a:ext cx="878497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C00000"/>
                </a:solidFill>
                <a:latin typeface="Trebuchet MS" panose="020B0603020202020204" pitchFamily="34" charset="0"/>
              </a:rPr>
              <a:t>Real Time Monitoring System                              for </a:t>
            </a:r>
            <a:r>
              <a:rPr lang="en-US" sz="5400" b="1" spc="50" dirty="0" err="1" smtClean="0">
                <a:ln w="11430"/>
                <a:solidFill>
                  <a:srgbClr val="C00000"/>
                </a:solidFill>
                <a:latin typeface="Trebuchet MS" panose="020B0603020202020204" pitchFamily="34" charset="0"/>
              </a:rPr>
              <a:t>Samagra</a:t>
            </a:r>
            <a:r>
              <a:rPr lang="en-US" sz="5400" b="1" spc="50" dirty="0" smtClean="0">
                <a:ln w="11430"/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C00000"/>
                </a:solidFill>
                <a:latin typeface="Trebuchet MS" panose="020B0603020202020204" pitchFamily="34" charset="0"/>
              </a:rPr>
              <a:t>Shiksha</a:t>
            </a:r>
            <a:endParaRPr lang="en-US" sz="5400" b="1" cap="none" spc="50" dirty="0">
              <a:ln w="11430"/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0" y="5647038"/>
            <a:ext cx="6989947" cy="61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717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BFFD16-D007-458D-95AE-21C27E23D55F}" type="slidenum">
              <a:rPr lang="en-US" altLang="en-US" sz="1200" smtClean="0">
                <a:solidFill>
                  <a:srgbClr val="595959"/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altLang="en-US" sz="1200" smtClean="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1728192"/>
            <a:ext cx="9144000" cy="335699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defTabSz="20891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On-line Demonstration of  School Login</a:t>
            </a:r>
            <a:endParaRPr lang="en-IN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71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1">
              <a:lumMod val="50000"/>
              <a:lumOff val="5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BFFD16-D007-458D-95AE-21C27E23D55F}" type="slidenum">
              <a:rPr lang="en-US" altLang="en-US" sz="1200" smtClean="0">
                <a:solidFill>
                  <a:srgbClr val="595959"/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altLang="en-US" sz="1200" smtClean="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defTabSz="20891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to do at Block Login ?</a:t>
            </a:r>
            <a:endParaRPr lang="en-I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504" y="811733"/>
            <a:ext cx="903649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2000" b="1" dirty="0" smtClean="0">
                <a:solidFill>
                  <a:srgbClr val="C00000"/>
                </a:solidFill>
              </a:rPr>
              <a:t>The following module have been given under block login to enter the physical progress approved by PAB every year for the concern block: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>
                <a:solidFill>
                  <a:srgbClr val="002060"/>
                </a:solidFill>
              </a:rPr>
              <a:t> </a:t>
            </a:r>
            <a:r>
              <a:rPr lang="en-IN" sz="2000" b="1" dirty="0" smtClean="0">
                <a:solidFill>
                  <a:srgbClr val="002060"/>
                </a:solidFill>
              </a:rPr>
              <a:t>New School  : </a:t>
            </a:r>
            <a:r>
              <a:rPr lang="en-IN" sz="2000" b="1" dirty="0" smtClean="0"/>
              <a:t>Construction  / Functional Status with Photographs and Completion Certificate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 smtClean="0"/>
              <a:t> </a:t>
            </a:r>
            <a:r>
              <a:rPr lang="en-IN" sz="2000" b="1" dirty="0" smtClean="0">
                <a:solidFill>
                  <a:srgbClr val="002060"/>
                </a:solidFill>
              </a:rPr>
              <a:t>Strengthening : </a:t>
            </a:r>
            <a:r>
              <a:rPr lang="en-IN" sz="2000" b="1" dirty="0" smtClean="0"/>
              <a:t>Level wise construction status for Elementary / Secondary / Hr. Secondary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 smtClean="0">
                <a:solidFill>
                  <a:srgbClr val="002060"/>
                </a:solidFill>
              </a:rPr>
              <a:t> Toilet </a:t>
            </a:r>
            <a:r>
              <a:rPr lang="en-IN" sz="2000" b="1" dirty="0" smtClean="0"/>
              <a:t>: Construction Status by Number’s with Photographs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 smtClean="0"/>
              <a:t> </a:t>
            </a:r>
            <a:r>
              <a:rPr lang="en-IN" sz="2000" b="1" dirty="0" smtClean="0">
                <a:solidFill>
                  <a:srgbClr val="002060"/>
                </a:solidFill>
              </a:rPr>
              <a:t>Water </a:t>
            </a:r>
            <a:r>
              <a:rPr lang="en-IN" sz="2000" b="1" dirty="0" smtClean="0"/>
              <a:t>: Construction Status by Number’s 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 smtClean="0">
                <a:solidFill>
                  <a:srgbClr val="002060"/>
                </a:solidFill>
              </a:rPr>
              <a:t> ICT </a:t>
            </a:r>
            <a:r>
              <a:rPr lang="en-IN" sz="2000" b="1" dirty="0" smtClean="0"/>
              <a:t>: Functional Status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/>
              <a:t> </a:t>
            </a:r>
            <a:r>
              <a:rPr lang="en-IN" sz="2000" b="1" dirty="0" smtClean="0">
                <a:solidFill>
                  <a:srgbClr val="002060"/>
                </a:solidFill>
              </a:rPr>
              <a:t>Vocational Education :</a:t>
            </a:r>
            <a:r>
              <a:rPr lang="en-IN" sz="2000" b="1" dirty="0" smtClean="0"/>
              <a:t> Functional Status /  Placement Details / Monthly Progress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 smtClean="0">
                <a:solidFill>
                  <a:srgbClr val="002060"/>
                </a:solidFill>
              </a:rPr>
              <a:t> CWSN  </a:t>
            </a:r>
            <a:r>
              <a:rPr lang="en-IN" sz="2000" b="1" dirty="0" smtClean="0"/>
              <a:t>: Child wise entry of differently-</a:t>
            </a:r>
            <a:r>
              <a:rPr lang="en-IN" sz="2000" b="1" dirty="0" err="1" smtClean="0"/>
              <a:t>abled</a:t>
            </a:r>
            <a:r>
              <a:rPr lang="en-IN" sz="2000" b="1" dirty="0" smtClean="0"/>
              <a:t> boys / girls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 smtClean="0">
                <a:solidFill>
                  <a:srgbClr val="002060"/>
                </a:solidFill>
              </a:rPr>
              <a:t> Residential School </a:t>
            </a:r>
            <a:r>
              <a:rPr lang="en-IN" sz="2000" b="1" dirty="0" smtClean="0"/>
              <a:t>:  Functional Status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 smtClean="0">
                <a:solidFill>
                  <a:srgbClr val="002060"/>
                </a:solidFill>
              </a:rPr>
              <a:t>Residential Hostel</a:t>
            </a:r>
            <a:r>
              <a:rPr lang="en-IN" sz="2000" b="1" dirty="0" smtClean="0"/>
              <a:t>:  Functional Status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1">
              <a:lumMod val="50000"/>
              <a:lumOff val="5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BFFD16-D007-458D-95AE-21C27E23D55F}" type="slidenum">
              <a:rPr lang="en-US" altLang="en-US" sz="1200" smtClean="0">
                <a:solidFill>
                  <a:srgbClr val="595959"/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altLang="en-US" sz="1200" smtClean="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defTabSz="20891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Freezing Module at Block Login</a:t>
            </a:r>
            <a:endParaRPr lang="en-I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504" y="1269915"/>
            <a:ext cx="8856984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2000" b="1" dirty="0" smtClean="0">
                <a:solidFill>
                  <a:srgbClr val="C00000"/>
                </a:solidFill>
              </a:rPr>
              <a:t>The following module have been given under block login to freeze and reject the  physical progress entered by the School  and shown Completed / Functional: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>
                <a:solidFill>
                  <a:srgbClr val="002060"/>
                </a:solidFill>
              </a:rPr>
              <a:t> </a:t>
            </a:r>
            <a:r>
              <a:rPr lang="en-IN" sz="2000" b="1" dirty="0" smtClean="0">
                <a:solidFill>
                  <a:srgbClr val="002060"/>
                </a:solidFill>
              </a:rPr>
              <a:t>New School  : </a:t>
            </a:r>
            <a:r>
              <a:rPr lang="en-IN" sz="2000" b="1" dirty="0" smtClean="0"/>
              <a:t>Construction  / Functional Status  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 smtClean="0"/>
              <a:t> </a:t>
            </a:r>
            <a:r>
              <a:rPr lang="en-IN" sz="2000" b="1" dirty="0" smtClean="0">
                <a:solidFill>
                  <a:srgbClr val="002060"/>
                </a:solidFill>
              </a:rPr>
              <a:t>Strengthening : C</a:t>
            </a:r>
            <a:r>
              <a:rPr lang="en-IN" sz="2000" b="1" dirty="0" smtClean="0"/>
              <a:t>onstruction status for Elementary / Secondary / Hr. Secondary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 smtClean="0">
                <a:solidFill>
                  <a:srgbClr val="002060"/>
                </a:solidFill>
              </a:rPr>
              <a:t> Toilet </a:t>
            </a:r>
            <a:r>
              <a:rPr lang="en-IN" sz="2000" b="1" dirty="0" smtClean="0"/>
              <a:t>: Construction Status by Number’s 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 smtClean="0"/>
              <a:t> </a:t>
            </a:r>
            <a:r>
              <a:rPr lang="en-IN" sz="2000" b="1" dirty="0" smtClean="0">
                <a:solidFill>
                  <a:srgbClr val="002060"/>
                </a:solidFill>
              </a:rPr>
              <a:t>Water </a:t>
            </a:r>
            <a:r>
              <a:rPr lang="en-IN" sz="2000" b="1" dirty="0" smtClean="0"/>
              <a:t>: Construction Status by Number’s 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 smtClean="0">
                <a:solidFill>
                  <a:srgbClr val="002060"/>
                </a:solidFill>
              </a:rPr>
              <a:t> ICT </a:t>
            </a:r>
            <a:r>
              <a:rPr lang="en-IN" sz="2000" b="1" dirty="0" smtClean="0"/>
              <a:t>: Functional Status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/>
              <a:t> </a:t>
            </a:r>
            <a:r>
              <a:rPr lang="en-IN" sz="2000" b="1" dirty="0" smtClean="0">
                <a:solidFill>
                  <a:srgbClr val="002060"/>
                </a:solidFill>
              </a:rPr>
              <a:t>Vocational Education :</a:t>
            </a:r>
            <a:r>
              <a:rPr lang="en-IN" sz="2000" b="1" dirty="0" smtClean="0"/>
              <a:t> Functional Status 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 smtClean="0">
                <a:solidFill>
                  <a:srgbClr val="002060"/>
                </a:solidFill>
              </a:rPr>
              <a:t> Residential School </a:t>
            </a:r>
            <a:r>
              <a:rPr lang="en-IN" b="1" dirty="0" smtClean="0"/>
              <a:t>:  Functional Status</a:t>
            </a:r>
            <a:endParaRPr lang="en-IN" b="1" dirty="0"/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endParaRPr lang="en-IN" b="1" dirty="0" smtClean="0"/>
          </a:p>
          <a:p>
            <a:pPr algn="just">
              <a:lnSpc>
                <a:spcPct val="150000"/>
              </a:lnSpc>
            </a:pPr>
            <a:r>
              <a:rPr lang="en-IN" b="1" i="1" dirty="0" smtClean="0">
                <a:solidFill>
                  <a:srgbClr val="FF0000"/>
                </a:solidFill>
              </a:rPr>
              <a:t>Note : All Civil Work approved by PAB for the district should be freeze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endParaRPr lang="en-IN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BFFD16-D007-458D-95AE-21C27E23D55F}" type="slidenum">
              <a:rPr lang="en-US" altLang="en-US" sz="1200" smtClean="0">
                <a:solidFill>
                  <a:srgbClr val="595959"/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altLang="en-US" sz="1200" smtClean="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1728192"/>
            <a:ext cx="9144000" cy="335699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defTabSz="20891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On-line Demonstration of  Block Login</a:t>
            </a:r>
            <a:endParaRPr lang="en-IN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73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BFFD16-D007-458D-95AE-21C27E23D55F}" type="slidenum">
              <a:rPr lang="en-US" altLang="en-US" sz="1200" smtClean="0">
                <a:solidFill>
                  <a:srgbClr val="595959"/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altLang="en-US" sz="1200" smtClean="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2636912"/>
            <a:ext cx="9144000" cy="151216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defTabSz="20891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District Login</a:t>
            </a:r>
            <a:endParaRPr lang="en-IN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73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BFFD16-D007-458D-95AE-21C27E23D55F}" type="slidenum">
              <a:rPr lang="en-US" altLang="en-US" sz="1200" smtClean="0">
                <a:solidFill>
                  <a:srgbClr val="595959"/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altLang="en-US" sz="1200" smtClean="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1556792"/>
            <a:ext cx="9144000" cy="338437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defTabSz="20891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Entering Budget Sheet Received from State Office</a:t>
            </a:r>
            <a:endParaRPr lang="en-IN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73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1">
              <a:lumMod val="50000"/>
              <a:lumOff val="5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BFFD16-D007-458D-95AE-21C27E23D55F}" type="slidenum">
              <a:rPr lang="en-US" altLang="en-US" sz="1200" smtClean="0">
                <a:solidFill>
                  <a:srgbClr val="595959"/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altLang="en-US" sz="1200" smtClean="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defTabSz="20891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Budget Sheet Entry Received from HQ</a:t>
            </a:r>
            <a:endParaRPr lang="en-I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83671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sz="2000" dirty="0" smtClean="0">
                <a:solidFill>
                  <a:srgbClr val="C00000"/>
                </a:solidFill>
              </a:rPr>
              <a:t> Click on Entry </a:t>
            </a:r>
            <a:r>
              <a:rPr lang="en-IN" sz="2000" dirty="0" smtClean="0">
                <a:solidFill>
                  <a:srgbClr val="C00000"/>
                </a:solidFill>
                <a:sym typeface="Wingdings" pitchFamily="2" charset="2"/>
              </a:rPr>
              <a:t> Budget Outlay, select the proposal year</a:t>
            </a:r>
            <a:endParaRPr lang="en-IN" sz="20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268760"/>
            <a:ext cx="9144001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7504" y="6525344"/>
            <a:ext cx="5798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Enter the activity wise budget cost-sheet received from HQ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1">
              <a:lumMod val="50000"/>
              <a:lumOff val="5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BFFD16-D007-458D-95AE-21C27E23D55F}" type="slidenum">
              <a:rPr lang="en-US" altLang="en-US" sz="1200" smtClean="0">
                <a:solidFill>
                  <a:srgbClr val="595959"/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altLang="en-US" sz="1200" smtClean="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defTabSz="20891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Budget Sheet - Report</a:t>
            </a:r>
            <a:endParaRPr lang="en-I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83671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sz="2000" dirty="0" smtClean="0">
                <a:solidFill>
                  <a:srgbClr val="C00000"/>
                </a:solidFill>
              </a:rPr>
              <a:t> Click on Report  </a:t>
            </a:r>
            <a:r>
              <a:rPr lang="en-IN" sz="2000" dirty="0" smtClean="0">
                <a:solidFill>
                  <a:srgbClr val="C00000"/>
                </a:solidFill>
                <a:sym typeface="Wingdings" pitchFamily="2" charset="2"/>
              </a:rPr>
              <a:t> Approved Outlay to view the entered budget sheet</a:t>
            </a:r>
            <a:endParaRPr lang="en-IN" sz="20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89" y="1467376"/>
            <a:ext cx="9124411" cy="512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BFFD16-D007-458D-95AE-21C27E23D55F}" type="slidenum">
              <a:rPr lang="en-US" altLang="en-US" sz="1200" smtClean="0">
                <a:solidFill>
                  <a:srgbClr val="595959"/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altLang="en-US" sz="1200" smtClean="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1556792"/>
            <a:ext cx="9144000" cy="338437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defTabSz="20891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Entering e-Costing Sheet for </a:t>
            </a: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AWP&amp;B</a:t>
            </a:r>
            <a:endParaRPr lang="en-IN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73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585876" y="105907"/>
            <a:ext cx="33289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Master Heads 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907"/>
            <a:ext cx="432048" cy="73080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07504" y="908721"/>
            <a:ext cx="8928992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altLang="en-US" sz="1800" dirty="0" smtClean="0">
                <a:solidFill>
                  <a:schemeClr val="tx1"/>
                </a:solidFill>
                <a:latin typeface="Cambria" pitchFamily="18" charset="0"/>
              </a:rPr>
              <a:t>To generate the list  of Master Heads , Click on </a:t>
            </a:r>
            <a:r>
              <a:rPr lang="en-US" altLang="en-US" sz="1800" b="1" dirty="0" smtClean="0">
                <a:solidFill>
                  <a:schemeClr val="tx1"/>
                </a:solidFill>
                <a:latin typeface="Cambria" pitchFamily="18" charset="0"/>
              </a:rPr>
              <a:t>AWP&amp;B </a:t>
            </a:r>
            <a:r>
              <a:rPr lang="en-US" altLang="en-US" sz="1800" b="1" dirty="0" smtClean="0">
                <a:solidFill>
                  <a:schemeClr val="tx1"/>
                </a:solidFill>
                <a:latin typeface="Cambria" pitchFamily="18" charset="0"/>
                <a:sym typeface="Wingdings" panose="05000000000000000000" pitchFamily="2" charset="2"/>
              </a:rPr>
              <a:t> Master Heads </a:t>
            </a:r>
            <a:r>
              <a:rPr lang="en-US" altLang="en-US" sz="1800" dirty="0" smtClean="0">
                <a:solidFill>
                  <a:schemeClr val="tx1"/>
                </a:solidFill>
                <a:latin typeface="Cambria" pitchFamily="18" charset="0"/>
                <a:sym typeface="Wingdings" panose="05000000000000000000" pitchFamily="2" charset="2"/>
              </a:rPr>
              <a:t>. After Clicking , the list will appear on the dashboard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altLang="en-US" sz="1800" dirty="0" smtClean="0">
                <a:solidFill>
                  <a:schemeClr val="tx1"/>
                </a:solidFill>
                <a:latin typeface="Cambria" pitchFamily="18" charset="0"/>
                <a:sym typeface="Wingdings" panose="05000000000000000000" pitchFamily="2" charset="2"/>
              </a:rPr>
              <a:t>The State can download the list using </a:t>
            </a:r>
            <a:r>
              <a:rPr lang="en-US" altLang="en-US" sz="1800" b="1" dirty="0" smtClean="0">
                <a:solidFill>
                  <a:schemeClr val="tx1"/>
                </a:solidFill>
                <a:latin typeface="Cambria" pitchFamily="18" charset="0"/>
                <a:sym typeface="Wingdings" panose="05000000000000000000" pitchFamily="2" charset="2"/>
              </a:rPr>
              <a:t>“Select a Format” </a:t>
            </a:r>
            <a:r>
              <a:rPr lang="en-US" altLang="en-US" sz="1800" dirty="0" smtClean="0">
                <a:solidFill>
                  <a:schemeClr val="tx1"/>
                </a:solidFill>
                <a:latin typeface="Cambria" pitchFamily="18" charset="0"/>
                <a:sym typeface="Wingdings" panose="05000000000000000000" pitchFamily="2" charset="2"/>
              </a:rPr>
              <a:t>option and by clicking </a:t>
            </a:r>
            <a:r>
              <a:rPr lang="en-US" altLang="en-US" sz="1800" b="1" dirty="0" smtClean="0">
                <a:solidFill>
                  <a:schemeClr val="tx1"/>
                </a:solidFill>
                <a:latin typeface="Cambria" pitchFamily="18" charset="0"/>
                <a:sym typeface="Wingdings" panose="05000000000000000000" pitchFamily="2" charset="2"/>
              </a:rPr>
              <a:t>“Export”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altLang="en-US" sz="1800" dirty="0" smtClean="0">
                <a:solidFill>
                  <a:schemeClr val="tx1"/>
                </a:solidFill>
                <a:latin typeface="Cambria" pitchFamily="18" charset="0"/>
                <a:sym typeface="Wingdings" panose="05000000000000000000" pitchFamily="2" charset="2"/>
              </a:rPr>
              <a:t>Accordingly District user can use the particular head in their Annual Plan &amp; Budget of current year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52936"/>
            <a:ext cx="9144000" cy="4390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628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1825" y="7052"/>
            <a:ext cx="914400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000099"/>
                </a:solidFill>
                <a:latin typeface="Trebuchet MS" panose="020B0603020202020204" pitchFamily="34" charset="0"/>
              </a:rPr>
              <a:t>Major features </a:t>
            </a:r>
            <a:endParaRPr lang="en-US" sz="4400" b="1" spc="50" dirty="0">
              <a:ln w="11430"/>
              <a:solidFill>
                <a:srgbClr val="000099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7052"/>
            <a:ext cx="9144000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000099"/>
                </a:solidFill>
                <a:latin typeface="Trebuchet MS" panose="020B0603020202020204" pitchFamily="34" charset="0"/>
              </a:rPr>
              <a:t>Major features </a:t>
            </a:r>
            <a:endParaRPr lang="en-US" sz="4400" b="1" spc="50" dirty="0">
              <a:ln w="11430"/>
              <a:solidFill>
                <a:srgbClr val="000099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196752"/>
            <a:ext cx="88924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16050" indent="-514350">
              <a:lnSpc>
                <a:spcPct val="150000"/>
              </a:lnSpc>
              <a:buClr>
                <a:srgbClr val="000099"/>
              </a:buClr>
              <a:buFont typeface="Wingdings" pitchFamily="2" charset="2"/>
              <a:buChar char="v"/>
            </a:pPr>
            <a:r>
              <a:rPr lang="en-IN" alt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submission of AWP&amp;B</a:t>
            </a:r>
          </a:p>
          <a:p>
            <a:pPr marL="1416050" indent="-514350">
              <a:lnSpc>
                <a:spcPct val="150000"/>
              </a:lnSpc>
              <a:buClr>
                <a:srgbClr val="000099"/>
              </a:buClr>
              <a:buFont typeface="Wingdings" pitchFamily="2" charset="2"/>
              <a:buChar char="v"/>
            </a:pPr>
            <a:r>
              <a:rPr lang="en-IN" alt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Approved Outlays</a:t>
            </a:r>
          </a:p>
          <a:p>
            <a:pPr marL="1416050" indent="-514350">
              <a:lnSpc>
                <a:spcPct val="150000"/>
              </a:lnSpc>
              <a:buClr>
                <a:srgbClr val="000099"/>
              </a:buClr>
              <a:buFont typeface="Wingdings" pitchFamily="2" charset="2"/>
              <a:buChar char="v"/>
            </a:pPr>
            <a:r>
              <a:rPr lang="en-IN" alt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 under Civil Work</a:t>
            </a:r>
          </a:p>
          <a:p>
            <a:pPr marL="1416050" indent="-514350">
              <a:lnSpc>
                <a:spcPct val="150000"/>
              </a:lnSpc>
              <a:buClr>
                <a:srgbClr val="000099"/>
              </a:buClr>
              <a:buFont typeface="Wingdings" pitchFamily="2" charset="2"/>
              <a:buChar char="v"/>
            </a:pPr>
            <a:r>
              <a:rPr lang="en-IN" alt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Submission of Monthly Physical and Financial Expenditure 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42870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604523" y="105907"/>
            <a:ext cx="52916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Preparation of AWP&amp;B 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907"/>
            <a:ext cx="432048" cy="73080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07504" y="1052736"/>
            <a:ext cx="8928992" cy="53285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solidFill>
                  <a:schemeClr val="tx1"/>
                </a:solidFill>
                <a:latin typeface="Cambria" pitchFamily="18" charset="0"/>
              </a:rPr>
              <a:t>District user has to follow the procedure for submission of Annual Plan &amp; Budget for current year :</a:t>
            </a: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2000" dirty="0" smtClean="0">
                <a:solidFill>
                  <a:schemeClr val="tx1"/>
                </a:solidFill>
                <a:latin typeface="Cambria" pitchFamily="18" charset="0"/>
              </a:rPr>
              <a:t>Export the Master Heads in Excel</a:t>
            </a: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2000" dirty="0" smtClean="0">
                <a:solidFill>
                  <a:schemeClr val="tx1"/>
                </a:solidFill>
                <a:latin typeface="Cambria" pitchFamily="18" charset="0"/>
              </a:rPr>
              <a:t>Propose the budget under different Activities </a:t>
            </a:r>
            <a:r>
              <a:rPr lang="en-US" altLang="en-US" sz="2000" dirty="0">
                <a:solidFill>
                  <a:schemeClr val="tx1"/>
                </a:solidFill>
                <a:latin typeface="Cambria" pitchFamily="18" charset="0"/>
              </a:rPr>
              <a:t>according to the </a:t>
            </a:r>
            <a:r>
              <a:rPr lang="en-US" altLang="en-US" sz="2000" dirty="0" smtClean="0">
                <a:solidFill>
                  <a:schemeClr val="tx1"/>
                </a:solidFill>
                <a:latin typeface="Cambria" pitchFamily="18" charset="0"/>
              </a:rPr>
              <a:t>requirement </a:t>
            </a: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2000" dirty="0" smtClean="0">
                <a:solidFill>
                  <a:schemeClr val="tx1"/>
                </a:solidFill>
                <a:latin typeface="Cambria" pitchFamily="18" charset="0"/>
              </a:rPr>
              <a:t>Analyze  the activities heads properly. If  the heads were unable to fit with heads given in the list, send the email to State office , so that they request PMS team at MHRD to create the heads for the District in the prescribed format given in the Master List. </a:t>
            </a: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2000" dirty="0" smtClean="0">
                <a:solidFill>
                  <a:schemeClr val="tx1"/>
                </a:solidFill>
                <a:latin typeface="Cambria" pitchFamily="18" charset="0"/>
              </a:rPr>
              <a:t>The Heads will be opened within hours and activated for your District / State</a:t>
            </a: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altLang="en-US" sz="2000" dirty="0" smtClean="0">
              <a:solidFill>
                <a:schemeClr val="tx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35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314561" y="105907"/>
            <a:ext cx="38715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Plan Submission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907"/>
            <a:ext cx="432048" cy="73080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07504" y="1052736"/>
            <a:ext cx="8928992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1"/>
                </a:solidFill>
                <a:latin typeface="Cambria" pitchFamily="18" charset="0"/>
              </a:rPr>
              <a:t>L</a:t>
            </a:r>
            <a:r>
              <a:rPr lang="en-US" altLang="en-US" sz="2000" dirty="0" smtClean="0">
                <a:solidFill>
                  <a:schemeClr val="tx1"/>
                </a:solidFill>
                <a:latin typeface="Cambria" pitchFamily="18" charset="0"/>
              </a:rPr>
              <a:t>ogin with your Component user name and password.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solidFill>
                  <a:schemeClr val="tx1"/>
                </a:solidFill>
                <a:latin typeface="Cambria" pitchFamily="18" charset="0"/>
              </a:rPr>
              <a:t>Click on </a:t>
            </a:r>
            <a:r>
              <a:rPr lang="en-US" altLang="en-US" sz="2000" b="1" dirty="0" smtClean="0">
                <a:solidFill>
                  <a:srgbClr val="002060"/>
                </a:solidFill>
                <a:latin typeface="Cambria" pitchFamily="18" charset="0"/>
              </a:rPr>
              <a:t>AWP&amp;B </a:t>
            </a:r>
            <a:r>
              <a:rPr lang="en-US" altLang="en-US" sz="2000" b="1" dirty="0" smtClean="0">
                <a:solidFill>
                  <a:srgbClr val="002060"/>
                </a:solidFill>
                <a:latin typeface="Cambria" pitchFamily="18" charset="0"/>
                <a:sym typeface="Wingdings" panose="05000000000000000000" pitchFamily="2" charset="2"/>
              </a:rPr>
              <a:t> E-Costing. </a:t>
            </a:r>
            <a:r>
              <a:rPr lang="en-US" altLang="en-US" sz="2000" dirty="0" smtClean="0">
                <a:solidFill>
                  <a:schemeClr val="tx1"/>
                </a:solidFill>
                <a:latin typeface="Cambria" pitchFamily="18" charset="0"/>
                <a:sym typeface="Wingdings" panose="05000000000000000000" pitchFamily="2" charset="2"/>
              </a:rPr>
              <a:t>Following Screen will appear :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76872"/>
            <a:ext cx="9144000" cy="463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930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314561" y="105907"/>
            <a:ext cx="38715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Plan Submission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907"/>
            <a:ext cx="432048" cy="73080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07504" y="908720"/>
            <a:ext cx="8928992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solidFill>
                  <a:schemeClr val="tx1"/>
                </a:solidFill>
                <a:latin typeface="Cambria" pitchFamily="18" charset="0"/>
              </a:rPr>
              <a:t>Enter your proposal under the given module , The each and every sub-activity will be displayed according to the selection of the drop-down given in the module.</a:t>
            </a:r>
            <a:endParaRPr lang="en-US" altLang="en-US" sz="2000" dirty="0" smtClean="0">
              <a:solidFill>
                <a:srgbClr val="002060"/>
              </a:solidFill>
              <a:latin typeface="Cambria" pitchFamily="18" charset="0"/>
              <a:sym typeface="Wingdings" panose="05000000000000000000" pitchFamily="2" charset="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16832"/>
            <a:ext cx="9144000" cy="514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205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506559" y="105907"/>
            <a:ext cx="54875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Submitting Plan to State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907"/>
            <a:ext cx="432048" cy="73080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07504" y="764704"/>
            <a:ext cx="8928992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solidFill>
                  <a:schemeClr val="tx1"/>
                </a:solidFill>
                <a:latin typeface="Cambria" pitchFamily="18" charset="0"/>
              </a:rPr>
              <a:t>After entering the activity wise cost-sheet, District user will be able to see the full proposal of the component before submitting plan to State Level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solidFill>
                  <a:schemeClr val="tx1"/>
                </a:solidFill>
                <a:latin typeface="Cambria" pitchFamily="18" charset="0"/>
                <a:sym typeface="Wingdings" panose="05000000000000000000" pitchFamily="2" charset="2"/>
              </a:rPr>
              <a:t>To view the Plan , click on </a:t>
            </a:r>
            <a:r>
              <a:rPr lang="en-US" altLang="en-US" sz="2000" b="1" dirty="0" smtClean="0">
                <a:solidFill>
                  <a:schemeClr val="tx1"/>
                </a:solidFill>
                <a:latin typeface="Cambria" pitchFamily="18" charset="0"/>
                <a:sym typeface="Wingdings" panose="05000000000000000000" pitchFamily="2" charset="2"/>
              </a:rPr>
              <a:t>AWP&amp;B  Reports  Detailed/Integrated, </a:t>
            </a:r>
            <a:r>
              <a:rPr lang="en-US" altLang="en-US" sz="2000" dirty="0" smtClean="0">
                <a:solidFill>
                  <a:schemeClr val="tx1"/>
                </a:solidFill>
                <a:latin typeface="Cambria" pitchFamily="18" charset="0"/>
                <a:sym typeface="Wingdings" panose="05000000000000000000" pitchFamily="2" charset="2"/>
              </a:rPr>
              <a:t>The following screen will appear</a:t>
            </a:r>
            <a:r>
              <a:rPr lang="en-US" altLang="en-US" sz="2000" b="1" dirty="0">
                <a:solidFill>
                  <a:srgbClr val="002060"/>
                </a:solidFill>
                <a:latin typeface="Cambria" pitchFamily="18" charset="0"/>
                <a:sym typeface="Wingdings" panose="05000000000000000000" pitchFamily="2" charset="2"/>
              </a:rPr>
              <a:t> </a:t>
            </a:r>
            <a:r>
              <a:rPr lang="en-US" altLang="en-US" sz="2000" b="1" dirty="0" smtClean="0">
                <a:solidFill>
                  <a:srgbClr val="002060"/>
                </a:solidFill>
                <a:latin typeface="Cambria" pitchFamily="18" charset="0"/>
                <a:sym typeface="Wingdings" panose="05000000000000000000" pitchFamily="2" charset="2"/>
              </a:rPr>
              <a:t>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altLang="en-US" sz="2000" dirty="0" smtClean="0">
              <a:solidFill>
                <a:schemeClr val="tx1"/>
              </a:solidFill>
              <a:latin typeface="Cambria" pitchFamily="18" charset="0"/>
              <a:sym typeface="Wingdings" panose="05000000000000000000" pitchFamily="2" charset="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2856"/>
            <a:ext cx="9144000" cy="479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68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411981" y="105907"/>
            <a:ext cx="56767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Submitting Plan to State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907"/>
            <a:ext cx="432048" cy="73080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07504" y="1052736"/>
            <a:ext cx="8928992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altLang="en-US" sz="2000" dirty="0" smtClean="0">
              <a:solidFill>
                <a:schemeClr val="tx1"/>
              </a:solidFill>
              <a:latin typeface="Cambria" pitchFamily="18" charset="0"/>
              <a:sym typeface="Wingdings" panose="05000000000000000000" pitchFamily="2" charset="2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5496" y="908720"/>
            <a:ext cx="8928992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altLang="en-US" sz="1800" dirty="0" smtClean="0">
                <a:solidFill>
                  <a:schemeClr val="tx1"/>
                </a:solidFill>
                <a:latin typeface="Cambria" pitchFamily="18" charset="0"/>
              </a:rPr>
              <a:t>After finalizing the cost-sheet, click on </a:t>
            </a:r>
            <a:r>
              <a:rPr lang="en-US" altLang="en-US" sz="1800" b="1" dirty="0" smtClean="0">
                <a:solidFill>
                  <a:schemeClr val="tx1"/>
                </a:solidFill>
                <a:latin typeface="Cambria" pitchFamily="18" charset="0"/>
              </a:rPr>
              <a:t>AWP&amp;B</a:t>
            </a:r>
            <a:r>
              <a:rPr lang="en-US" altLang="en-US" sz="1800" b="1" dirty="0" smtClean="0">
                <a:solidFill>
                  <a:schemeClr val="tx1"/>
                </a:solidFill>
                <a:latin typeface="Cambria" pitchFamily="18" charset="0"/>
                <a:sym typeface="Wingdings" panose="05000000000000000000" pitchFamily="2" charset="2"/>
              </a:rPr>
              <a:t> Freeze Proposal </a:t>
            </a:r>
            <a:r>
              <a:rPr lang="en-US" altLang="en-US" sz="1800" dirty="0" smtClean="0">
                <a:solidFill>
                  <a:schemeClr val="tx1"/>
                </a:solidFill>
                <a:latin typeface="Cambria" pitchFamily="18" charset="0"/>
                <a:sym typeface="Wingdings" panose="05000000000000000000" pitchFamily="2" charset="2"/>
              </a:rPr>
              <a:t>option to freeze the plan and submit it to State Level</a:t>
            </a:r>
            <a:endParaRPr lang="en-US" altLang="en-US" sz="1800" dirty="0">
              <a:solidFill>
                <a:srgbClr val="002060"/>
              </a:solidFill>
              <a:latin typeface="Cambria" pitchFamily="18" charset="0"/>
              <a:sym typeface="Wingdings" panose="05000000000000000000" pitchFamily="2" charset="2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altLang="en-US" sz="2000" b="1" dirty="0" smtClean="0">
              <a:solidFill>
                <a:srgbClr val="002060"/>
              </a:solidFill>
              <a:latin typeface="Cambria" pitchFamily="18" charset="0"/>
              <a:sym typeface="Wingdings" panose="05000000000000000000" pitchFamily="2" charset="2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altLang="en-US" sz="2000" dirty="0" smtClean="0">
              <a:solidFill>
                <a:schemeClr val="tx1"/>
              </a:solidFill>
              <a:latin typeface="Cambria" pitchFamily="18" charset="0"/>
              <a:sym typeface="Wingdings" panose="05000000000000000000" pitchFamily="2" charset="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132856"/>
            <a:ext cx="8892480" cy="4999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347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1">
              <a:lumMod val="50000"/>
              <a:lumOff val="5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BFFD16-D007-458D-95AE-21C27E23D55F}" type="slidenum">
              <a:rPr lang="en-US" altLang="en-US" sz="1200" smtClean="0">
                <a:solidFill>
                  <a:srgbClr val="595959"/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altLang="en-US" sz="1200" smtClean="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defTabSz="20891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 Wise – Physical Progress</a:t>
            </a:r>
            <a:endParaRPr lang="en-I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504" y="811733"/>
            <a:ext cx="903649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2000" b="1" dirty="0" smtClean="0">
                <a:solidFill>
                  <a:srgbClr val="C00000"/>
                </a:solidFill>
              </a:rPr>
              <a:t>The following module have been given under District login to enter the physical progress approved by PAB every year for the concern District: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>
                <a:solidFill>
                  <a:srgbClr val="002060"/>
                </a:solidFill>
              </a:rPr>
              <a:t> </a:t>
            </a:r>
            <a:r>
              <a:rPr lang="en-IN" sz="2000" b="1" dirty="0" smtClean="0">
                <a:solidFill>
                  <a:srgbClr val="002060"/>
                </a:solidFill>
              </a:rPr>
              <a:t>New School  : </a:t>
            </a:r>
            <a:r>
              <a:rPr lang="en-IN" sz="2000" b="1" dirty="0" smtClean="0"/>
              <a:t>Construction  / Functional Status with Photographs and Completion Certificate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 smtClean="0"/>
              <a:t> </a:t>
            </a:r>
            <a:r>
              <a:rPr lang="en-IN" sz="2000" b="1" dirty="0" smtClean="0">
                <a:solidFill>
                  <a:srgbClr val="002060"/>
                </a:solidFill>
              </a:rPr>
              <a:t>Strengthening : </a:t>
            </a:r>
            <a:r>
              <a:rPr lang="en-IN" sz="2000" b="1" dirty="0" smtClean="0"/>
              <a:t>Level wise construction status for Elementary / Secondary / Hr. Secondary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 smtClean="0">
                <a:solidFill>
                  <a:srgbClr val="002060"/>
                </a:solidFill>
              </a:rPr>
              <a:t> Toilet </a:t>
            </a:r>
            <a:r>
              <a:rPr lang="en-IN" sz="2000" b="1" dirty="0" smtClean="0"/>
              <a:t>: Construction Status by Number’s with Photographs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 smtClean="0"/>
              <a:t> </a:t>
            </a:r>
            <a:r>
              <a:rPr lang="en-IN" sz="2000" b="1" dirty="0" smtClean="0">
                <a:solidFill>
                  <a:srgbClr val="002060"/>
                </a:solidFill>
              </a:rPr>
              <a:t>Water </a:t>
            </a:r>
            <a:r>
              <a:rPr lang="en-IN" sz="2000" b="1" dirty="0" smtClean="0"/>
              <a:t>: Construction Status by Number’s 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 smtClean="0">
                <a:solidFill>
                  <a:srgbClr val="002060"/>
                </a:solidFill>
              </a:rPr>
              <a:t> ICT </a:t>
            </a:r>
            <a:r>
              <a:rPr lang="en-IN" sz="2000" b="1" dirty="0" smtClean="0"/>
              <a:t>: Functional Status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/>
              <a:t> </a:t>
            </a:r>
            <a:r>
              <a:rPr lang="en-IN" sz="2000" b="1" dirty="0" smtClean="0">
                <a:solidFill>
                  <a:srgbClr val="002060"/>
                </a:solidFill>
              </a:rPr>
              <a:t>Vocational Education :</a:t>
            </a:r>
            <a:r>
              <a:rPr lang="en-IN" sz="2000" b="1" dirty="0" smtClean="0"/>
              <a:t> Functional Status /  Placement Details / Monthly Progress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 smtClean="0">
                <a:solidFill>
                  <a:srgbClr val="002060"/>
                </a:solidFill>
              </a:rPr>
              <a:t> CWSN  </a:t>
            </a:r>
            <a:r>
              <a:rPr lang="en-IN" sz="2000" b="1" dirty="0" smtClean="0"/>
              <a:t>: Child wise entry of differently-</a:t>
            </a:r>
            <a:r>
              <a:rPr lang="en-IN" sz="2000" b="1" dirty="0" err="1" smtClean="0"/>
              <a:t>abled</a:t>
            </a:r>
            <a:r>
              <a:rPr lang="en-IN" sz="2000" b="1" dirty="0" smtClean="0"/>
              <a:t> boys / girls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b="1" dirty="0" smtClean="0">
                <a:solidFill>
                  <a:srgbClr val="002060"/>
                </a:solidFill>
              </a:rPr>
              <a:t> Residential School </a:t>
            </a:r>
            <a:r>
              <a:rPr lang="en-IN" b="1" dirty="0" smtClean="0"/>
              <a:t>:  Functional Status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b="1" dirty="0" smtClean="0">
                <a:solidFill>
                  <a:srgbClr val="002060"/>
                </a:solidFill>
              </a:rPr>
              <a:t>Residential Hostel</a:t>
            </a:r>
            <a:r>
              <a:rPr lang="en-IN" b="1" dirty="0" smtClean="0"/>
              <a:t>:  Functional Status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1">
              <a:lumMod val="50000"/>
              <a:lumOff val="5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BFFD16-D007-458D-95AE-21C27E23D55F}" type="slidenum">
              <a:rPr lang="en-US" altLang="en-US" sz="1200" smtClean="0">
                <a:solidFill>
                  <a:srgbClr val="595959"/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altLang="en-US" sz="1200" smtClean="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defTabSz="20891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Freezing Physical Progress</a:t>
            </a:r>
            <a:endParaRPr lang="en-I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504" y="836712"/>
            <a:ext cx="8856984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2000" b="1" dirty="0" smtClean="0">
                <a:solidFill>
                  <a:srgbClr val="C00000"/>
                </a:solidFill>
              </a:rPr>
              <a:t>The following module have been given under District login to freeze and reject the  physical progress entered by the Block  and shown Completed / Functional: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>
                <a:solidFill>
                  <a:srgbClr val="002060"/>
                </a:solidFill>
              </a:rPr>
              <a:t> </a:t>
            </a:r>
            <a:r>
              <a:rPr lang="en-IN" sz="2000" b="1" dirty="0" smtClean="0">
                <a:solidFill>
                  <a:srgbClr val="002060"/>
                </a:solidFill>
              </a:rPr>
              <a:t>New School  : </a:t>
            </a:r>
            <a:r>
              <a:rPr lang="en-IN" sz="2000" b="1" dirty="0" smtClean="0"/>
              <a:t>Construction  / Functional Status  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 smtClean="0"/>
              <a:t> </a:t>
            </a:r>
            <a:r>
              <a:rPr lang="en-IN" sz="2000" b="1" dirty="0" smtClean="0">
                <a:solidFill>
                  <a:srgbClr val="002060"/>
                </a:solidFill>
              </a:rPr>
              <a:t>Strengthening : C</a:t>
            </a:r>
            <a:r>
              <a:rPr lang="en-IN" sz="2000" b="1" dirty="0" smtClean="0"/>
              <a:t>onstruction status for Elementary / Secondary / Hr. Secondary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 smtClean="0">
                <a:solidFill>
                  <a:srgbClr val="002060"/>
                </a:solidFill>
              </a:rPr>
              <a:t> Toilet </a:t>
            </a:r>
            <a:r>
              <a:rPr lang="en-IN" sz="2000" b="1" dirty="0" smtClean="0"/>
              <a:t>: Construction Status by Number’s 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 smtClean="0"/>
              <a:t> </a:t>
            </a:r>
            <a:r>
              <a:rPr lang="en-IN" sz="2000" b="1" dirty="0" smtClean="0">
                <a:solidFill>
                  <a:srgbClr val="002060"/>
                </a:solidFill>
              </a:rPr>
              <a:t>Water </a:t>
            </a:r>
            <a:r>
              <a:rPr lang="en-IN" sz="2000" b="1" dirty="0" smtClean="0"/>
              <a:t>: Construction Status by Number’s 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 smtClean="0">
                <a:solidFill>
                  <a:srgbClr val="002060"/>
                </a:solidFill>
              </a:rPr>
              <a:t> ICT </a:t>
            </a:r>
            <a:r>
              <a:rPr lang="en-IN" sz="2000" b="1" dirty="0" smtClean="0"/>
              <a:t>: Functional Status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/>
              <a:t> </a:t>
            </a:r>
            <a:r>
              <a:rPr lang="en-IN" sz="2000" b="1" dirty="0" smtClean="0">
                <a:solidFill>
                  <a:srgbClr val="002060"/>
                </a:solidFill>
              </a:rPr>
              <a:t>Vocational Education :</a:t>
            </a:r>
            <a:r>
              <a:rPr lang="en-IN" sz="2000" b="1" dirty="0" smtClean="0"/>
              <a:t> Functional Status 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 smtClean="0">
                <a:solidFill>
                  <a:srgbClr val="002060"/>
                </a:solidFill>
              </a:rPr>
              <a:t> Residential School </a:t>
            </a:r>
            <a:r>
              <a:rPr lang="en-IN" sz="2000" b="1" dirty="0" smtClean="0"/>
              <a:t>:  Functional Status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>
                <a:solidFill>
                  <a:srgbClr val="002060"/>
                </a:solidFill>
              </a:rPr>
              <a:t> </a:t>
            </a:r>
            <a:r>
              <a:rPr lang="en-IN" sz="2000" b="1" dirty="0" smtClean="0">
                <a:solidFill>
                  <a:srgbClr val="002060"/>
                </a:solidFill>
              </a:rPr>
              <a:t>Residential Hostels </a:t>
            </a:r>
            <a:r>
              <a:rPr lang="en-IN" sz="2000" b="1" dirty="0" smtClean="0"/>
              <a:t>:  Functional Status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endParaRPr lang="en-IN" sz="2000" b="1" dirty="0" smtClean="0"/>
          </a:p>
          <a:p>
            <a:pPr algn="just">
              <a:lnSpc>
                <a:spcPct val="150000"/>
              </a:lnSpc>
            </a:pPr>
            <a:r>
              <a:rPr lang="en-IN" b="1" i="1" dirty="0" smtClean="0">
                <a:solidFill>
                  <a:srgbClr val="FF0000"/>
                </a:solidFill>
              </a:rPr>
              <a:t>Note : All Civil Work approved by PAB for the district should be </a:t>
            </a:r>
            <a:r>
              <a:rPr lang="en-IN" b="1" i="1" dirty="0" err="1" smtClean="0">
                <a:solidFill>
                  <a:srgbClr val="FF0000"/>
                </a:solidFill>
              </a:rPr>
              <a:t>freezed</a:t>
            </a:r>
            <a:endParaRPr lang="en-IN" b="1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BFFD16-D007-458D-95AE-21C27E23D55F}" type="slidenum">
              <a:rPr lang="en-US" altLang="en-US" sz="1200" smtClean="0">
                <a:solidFill>
                  <a:srgbClr val="595959"/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altLang="en-US" sz="1200" smtClean="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1124744"/>
            <a:ext cx="9144000" cy="453650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defTabSz="20891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On-line Demonstration to enter Physical Progress </a:t>
            </a:r>
            <a:endParaRPr lang="en-IN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73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BFFD16-D007-458D-95AE-21C27E23D55F}" type="slidenum">
              <a:rPr lang="en-US" altLang="en-US" sz="1200" smtClean="0">
                <a:solidFill>
                  <a:srgbClr val="595959"/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altLang="en-US" sz="1200" smtClean="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1916832"/>
            <a:ext cx="9144000" cy="25922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defTabSz="20891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Entering Expenditure against Approval</a:t>
            </a:r>
            <a:endParaRPr lang="en-IN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73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1">
              <a:lumMod val="50000"/>
              <a:lumOff val="5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BFFD16-D007-458D-95AE-21C27E23D55F}" type="slidenum">
              <a:rPr lang="en-US" altLang="en-US" sz="1200" smtClean="0">
                <a:solidFill>
                  <a:srgbClr val="595959"/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altLang="en-US" sz="1200" smtClean="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defTabSz="20891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 Progress for Recurring</a:t>
            </a:r>
            <a:endParaRPr lang="en-I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83671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IN" sz="2000" dirty="0" smtClean="0"/>
              <a:t> Monthly progressive figure should be entered under Physical and Financial Expenditure for selecting component approved </a:t>
            </a:r>
          </a:p>
          <a:p>
            <a:pPr algn="just">
              <a:buFont typeface="Wingdings" pitchFamily="2" charset="2"/>
              <a:buChar char="ü"/>
            </a:pPr>
            <a:endParaRPr lang="en-IN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828551"/>
            <a:ext cx="9144000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b="1" dirty="0" smtClean="0">
                <a:solidFill>
                  <a:srgbClr val="FF0000"/>
                </a:solidFill>
              </a:rPr>
              <a:t>Click on Entry</a:t>
            </a:r>
            <a:r>
              <a:rPr lang="en-IN" b="1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IN" b="1" dirty="0" smtClean="0">
                <a:solidFill>
                  <a:srgbClr val="FF0000"/>
                </a:solidFill>
              </a:rPr>
              <a:t>Expenditure </a:t>
            </a:r>
            <a:r>
              <a:rPr lang="en-IN" b="1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IN" b="1" dirty="0" smtClean="0">
                <a:solidFill>
                  <a:srgbClr val="FF0000"/>
                </a:solidFill>
              </a:rPr>
              <a:t>: Select  Financial year : Recurring :  After selecting the parameter  following screen will appear :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58863"/>
            <a:ext cx="9144000" cy="491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762000"/>
          <a:ext cx="9144000" cy="1586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1">
              <a:lumMod val="50000"/>
              <a:lumOff val="5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BFFD16-D007-458D-95AE-21C27E23D55F}" type="slidenum">
              <a:rPr lang="en-US" altLang="en-US" sz="1200" smtClean="0">
                <a:solidFill>
                  <a:srgbClr val="595959"/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en-US" sz="1200" smtClean="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defTabSz="20891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  <a:endParaRPr lang="en-I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1052737"/>
            <a:ext cx="8195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/>
              <a:t>Website :</a:t>
            </a:r>
          </a:p>
          <a:p>
            <a:endParaRPr lang="en-IN" dirty="0"/>
          </a:p>
          <a:p>
            <a:r>
              <a:rPr lang="en-IN" sz="2800" dirty="0" smtClean="0">
                <a:hlinkClick r:id="rId7"/>
              </a:rPr>
              <a:t>http</a:t>
            </a:r>
            <a:r>
              <a:rPr lang="en-IN" sz="2800" dirty="0" smtClean="0">
                <a:hlinkClick r:id="rId7"/>
              </a:rPr>
              <a:t>://</a:t>
            </a:r>
            <a:r>
              <a:rPr lang="en-IN" sz="2800" dirty="0" smtClean="0">
                <a:hlinkClick r:id="rId7"/>
              </a:rPr>
              <a:t>seshagun.</a:t>
            </a:r>
            <a:r>
              <a:rPr lang="en-IN" sz="2800" dirty="0" smtClean="0">
                <a:hlinkClick r:id="rId7"/>
              </a:rPr>
              <a:t>gov.in</a:t>
            </a:r>
            <a:r>
              <a:rPr lang="en-IN" sz="2800" dirty="0" smtClean="0"/>
              <a:t> </a:t>
            </a:r>
            <a:r>
              <a:rPr lang="en-IN" sz="2800" dirty="0" smtClean="0"/>
              <a:t>or </a:t>
            </a:r>
            <a:r>
              <a:rPr lang="en-IN" sz="2800" dirty="0" smtClean="0">
                <a:hlinkClick r:id="rId8"/>
              </a:rPr>
              <a:t>www.samagrashiksha.in</a:t>
            </a:r>
            <a:endParaRPr lang="en-IN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348880"/>
            <a:ext cx="5868144" cy="435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Diagram 13"/>
          <p:cNvGraphicFramePr/>
          <p:nvPr/>
        </p:nvGraphicFramePr>
        <p:xfrm>
          <a:off x="6012160" y="2852936"/>
          <a:ext cx="2725825" cy="334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1">
              <a:lumMod val="50000"/>
              <a:lumOff val="5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BFFD16-D007-458D-95AE-21C27E23D55F}" type="slidenum">
              <a:rPr lang="en-US" altLang="en-US" sz="1200" smtClean="0">
                <a:solidFill>
                  <a:srgbClr val="595959"/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altLang="en-US" sz="1200" smtClean="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defTabSz="20891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 the Report</a:t>
            </a:r>
            <a:endParaRPr lang="en-I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83671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b="1" dirty="0" smtClean="0">
                <a:solidFill>
                  <a:srgbClr val="FF0000"/>
                </a:solidFill>
              </a:rPr>
              <a:t>Click on  Report </a:t>
            </a:r>
            <a:r>
              <a:rPr lang="en-IN" b="1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IN" b="1" dirty="0" smtClean="0">
                <a:solidFill>
                  <a:srgbClr val="FF0000"/>
                </a:solidFill>
              </a:rPr>
              <a:t>Expenditure : Recurring :  After selecting the parameter  following report will appear 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9144000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1">
              <a:lumMod val="50000"/>
              <a:lumOff val="5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BFFD16-D007-458D-95AE-21C27E23D55F}" type="slidenum">
              <a:rPr lang="en-US" altLang="en-US" sz="1200" smtClean="0">
                <a:solidFill>
                  <a:srgbClr val="595959"/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altLang="en-US" sz="1200" smtClean="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defTabSz="20891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Freezing the Expenditure</a:t>
            </a:r>
            <a:endParaRPr lang="en-I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9269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b="1" dirty="0" smtClean="0">
                <a:solidFill>
                  <a:srgbClr val="FF0000"/>
                </a:solidFill>
              </a:rPr>
              <a:t>Click on Freeze </a:t>
            </a:r>
            <a:r>
              <a:rPr lang="en-IN" b="1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IN" b="1" dirty="0" smtClean="0">
                <a:solidFill>
                  <a:srgbClr val="FF0000"/>
                </a:solidFill>
              </a:rPr>
              <a:t>Expenditure: Select  Financial year : Month : Recurring, As shown in the Screen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9144000" cy="489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1">
              <a:lumMod val="50000"/>
              <a:lumOff val="5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BFFD16-D007-458D-95AE-21C27E23D55F}" type="slidenum">
              <a:rPr lang="en-US" altLang="en-US" sz="1200" smtClean="0">
                <a:solidFill>
                  <a:srgbClr val="595959"/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altLang="en-US" sz="1200" smtClean="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defTabSz="20891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Freezing the Expenditure</a:t>
            </a:r>
            <a:endParaRPr lang="en-I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92696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b="1" dirty="0" smtClean="0">
                <a:solidFill>
                  <a:srgbClr val="FF0000"/>
                </a:solidFill>
              </a:rPr>
              <a:t>Click on Freeze button given at bottom of the screen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9144000" cy="514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-36512" y="1120969"/>
            <a:ext cx="9144000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1200" b="1" dirty="0" smtClean="0">
                <a:solidFill>
                  <a:srgbClr val="002060"/>
                </a:solidFill>
              </a:rPr>
              <a:t>Note : Expenditure once freeze cannot be modify for that month, You have to send request to unlock the month for modification. State have a facility to unlock the expenditure before 10</a:t>
            </a:r>
            <a:r>
              <a:rPr lang="en-IN" sz="1200" b="1" baseline="30000" dirty="0" smtClean="0">
                <a:solidFill>
                  <a:srgbClr val="002060"/>
                </a:solidFill>
              </a:rPr>
              <a:t>th</a:t>
            </a:r>
            <a:r>
              <a:rPr lang="en-IN" sz="1200" b="1" dirty="0" smtClean="0">
                <a:solidFill>
                  <a:srgbClr val="002060"/>
                </a:solidFill>
              </a:rPr>
              <a:t> . After 10</a:t>
            </a:r>
            <a:r>
              <a:rPr lang="en-IN" sz="1200" b="1" baseline="30000" dirty="0" smtClean="0">
                <a:solidFill>
                  <a:srgbClr val="002060"/>
                </a:solidFill>
              </a:rPr>
              <a:t>th</a:t>
            </a:r>
            <a:r>
              <a:rPr lang="en-IN" sz="1200" b="1" dirty="0" smtClean="0">
                <a:solidFill>
                  <a:srgbClr val="002060"/>
                </a:solidFill>
              </a:rPr>
              <a:t> every thing is locked.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1">
              <a:lumMod val="50000"/>
              <a:lumOff val="5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BFFD16-D007-458D-95AE-21C27E23D55F}" type="slidenum">
              <a:rPr lang="en-US" altLang="en-US" sz="1200" smtClean="0">
                <a:solidFill>
                  <a:srgbClr val="595959"/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altLang="en-US" sz="1200" smtClean="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defTabSz="20891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Reports under PMS</a:t>
            </a:r>
            <a:endParaRPr lang="en-I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980728"/>
            <a:ext cx="8762592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800" dirty="0" smtClean="0"/>
              <a:t> Approved Outlay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800" dirty="0" smtClean="0"/>
              <a:t> Statement of Expenditure (SOE)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800" dirty="0" smtClean="0"/>
              <a:t> Physical Approvals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800" dirty="0" smtClean="0"/>
              <a:t>Physical Progress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800" dirty="0" smtClean="0"/>
              <a:t>School Wise physical progress approved under Civil Work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-4455"/>
            <a:ext cx="914400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>
                <a:ln w="11430"/>
                <a:solidFill>
                  <a:srgbClr val="000099"/>
                </a:solidFill>
                <a:latin typeface="Trebuchet MS" panose="020B0603020202020204" pitchFamily="34" charset="0"/>
              </a:rPr>
              <a:t>Assistance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7505" y="1052736"/>
            <a:ext cx="8928992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altLang="en-US" sz="2000" dirty="0" smtClean="0">
              <a:solidFill>
                <a:schemeClr val="tx1"/>
              </a:solidFill>
              <a:latin typeface="Cambria" pitchFamily="18" charset="0"/>
              <a:sym typeface="Wingdings" panose="05000000000000000000" pitchFamily="2" charset="2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7505" y="1052736"/>
            <a:ext cx="8928992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sz="2000" dirty="0" smtClean="0">
              <a:solidFill>
                <a:schemeClr val="tx1"/>
              </a:solidFill>
              <a:latin typeface="Cambria" pitchFamily="18" charset="0"/>
              <a:sym typeface="Wingdings" panose="05000000000000000000" pitchFamily="2" charset="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en-US" sz="2000" b="1" dirty="0" smtClean="0">
              <a:solidFill>
                <a:schemeClr val="tx1"/>
              </a:solidFill>
              <a:latin typeface="Cambria" pitchFamily="18" charset="0"/>
              <a:sym typeface="Wingdings" panose="05000000000000000000" pitchFamily="2" charset="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en-US" sz="2000" b="1" dirty="0" smtClean="0">
              <a:solidFill>
                <a:schemeClr val="tx1"/>
              </a:solidFill>
              <a:latin typeface="Cambria" pitchFamily="18" charset="0"/>
              <a:sym typeface="Wingdings" panose="05000000000000000000" pitchFamily="2" charset="2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5497" y="908720"/>
            <a:ext cx="8928992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altLang="en-US" sz="2000" dirty="0" smtClean="0">
              <a:solidFill>
                <a:schemeClr val="tx1"/>
              </a:solidFill>
              <a:latin typeface="Cambria" pitchFamily="18" charset="0"/>
              <a:sym typeface="Wingdings" panose="05000000000000000000" pitchFamily="2" charset="2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79512" y="908720"/>
            <a:ext cx="8928992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altLang="en-US" sz="1800" dirty="0" smtClean="0">
              <a:solidFill>
                <a:schemeClr val="tx1"/>
              </a:solidFill>
              <a:latin typeface="Cambria" pitchFamily="18" charset="0"/>
              <a:sym typeface="Wingdings" panose="05000000000000000000" pitchFamily="2" charset="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254579"/>
              </p:ext>
            </p:extLst>
          </p:nvPr>
        </p:nvGraphicFramePr>
        <p:xfrm>
          <a:off x="107504" y="2866667"/>
          <a:ext cx="8784975" cy="2509971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928325"/>
                <a:gridCol w="2928325"/>
                <a:gridCol w="2928325"/>
              </a:tblGrid>
              <a:tr h="6463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Team Members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Contact No.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463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Rajiv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Mehra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Chief Consultant (MIS) </a:t>
                      </a: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7827657230 </a:t>
                      </a: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0406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Prashant Dixit 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Programmer </a:t>
                      </a: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8512898918 </a:t>
                      </a: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5496" y="836712"/>
            <a:ext cx="4101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IN" sz="2400" b="1" dirty="0" smtClean="0">
                <a:solidFill>
                  <a:srgbClr val="002060"/>
                </a:solidFill>
              </a:rPr>
              <a:t> Frequently Asked Questions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2204864"/>
            <a:ext cx="2083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>
                <a:solidFill>
                  <a:srgbClr val="002060"/>
                </a:solidFill>
              </a:rPr>
              <a:t> PMS Team : </a:t>
            </a:r>
            <a:endParaRPr lang="en-IN" sz="28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63888" y="2276872"/>
            <a:ext cx="5304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>
                <a:solidFill>
                  <a:srgbClr val="002060"/>
                </a:solidFill>
              </a:rPr>
              <a:t>Email – id : rmsa.pms@gmail.com </a:t>
            </a:r>
            <a:endParaRPr lang="en-IN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78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C00000"/>
                </a:solidFill>
              </a:rPr>
              <a:t>Project Monitoring System (PMS)</a:t>
            </a:r>
            <a:endParaRPr lang="en-US" sz="4000" b="1" dirty="0" smtClean="0">
              <a:solidFill>
                <a:srgbClr val="C00000"/>
              </a:solidFill>
            </a:endParaRPr>
          </a:p>
          <a:p>
            <a:pPr algn="ctr"/>
            <a:endParaRPr lang="en-US" sz="2800" b="1" dirty="0" smtClean="0">
              <a:solidFill>
                <a:srgbClr val="002060"/>
              </a:solidFill>
            </a:endParaRPr>
          </a:p>
          <a:p>
            <a:pPr algn="ctr"/>
            <a:endParaRPr lang="en-US" sz="2800" b="1" dirty="0" smtClean="0">
              <a:solidFill>
                <a:srgbClr val="002060"/>
              </a:solidFill>
            </a:endParaRPr>
          </a:p>
          <a:p>
            <a:pPr algn="ctr"/>
            <a:endParaRPr lang="en-US" sz="5400" b="1" dirty="0" smtClean="0">
              <a:solidFill>
                <a:schemeClr val="tx2"/>
              </a:solidFill>
            </a:endParaRPr>
          </a:p>
          <a:p>
            <a:pPr algn="ctr"/>
            <a:endParaRPr lang="en-US" sz="5400" b="1" dirty="0" smtClean="0">
              <a:solidFill>
                <a:schemeClr val="tx2"/>
              </a:solidFill>
            </a:endParaRPr>
          </a:p>
          <a:p>
            <a:pPr algn="ctr"/>
            <a:r>
              <a:rPr lang="en-US" sz="5400" b="1" dirty="0" smtClean="0">
                <a:solidFill>
                  <a:schemeClr val="tx2"/>
                </a:solidFill>
              </a:rPr>
              <a:t>Discussion – Open Session</a:t>
            </a:r>
            <a:endParaRPr lang="en-US" sz="5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63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762000"/>
          <a:ext cx="91440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1">
              <a:lumMod val="50000"/>
              <a:lumOff val="5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BFFD16-D007-458D-95AE-21C27E23D55F}" type="slidenum">
              <a:rPr lang="en-US" altLang="en-US" sz="1200" smtClean="0">
                <a:solidFill>
                  <a:srgbClr val="595959"/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altLang="en-US" sz="1200" smtClean="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defTabSz="20891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 - Levels</a:t>
            </a:r>
            <a:endParaRPr lang="en-I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883352" y="836712"/>
            <a:ext cx="1260648" cy="7200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/>
              <a:t>Total</a:t>
            </a:r>
          </a:p>
          <a:p>
            <a:pPr algn="ctr"/>
            <a:r>
              <a:rPr lang="en-IN" b="1" dirty="0" smtClean="0">
                <a:solidFill>
                  <a:srgbClr val="002060"/>
                </a:solidFill>
              </a:rPr>
              <a:t>11.57 L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79512" y="1844824"/>
            <a:ext cx="5759624" cy="129614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rgbClr val="FFFF00"/>
                </a:solidFill>
              </a:rPr>
              <a:t>Districts – 2872 (Active – 1097) – 4 user for each  District</a:t>
            </a:r>
          </a:p>
          <a:p>
            <a:pPr algn="ctr"/>
            <a:r>
              <a:rPr lang="en-IN" b="1" dirty="0" smtClean="0"/>
              <a:t>Super User : 271/718, Elementary :  189/718, Secondary :  610/ 718 , TE : 29/718</a:t>
            </a:r>
            <a:endParaRPr lang="en-IN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5615608" y="3645024"/>
            <a:ext cx="3528392" cy="7200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rgbClr val="002060"/>
                </a:solidFill>
              </a:rPr>
              <a:t>Blocks– 7505  (Active – 1743)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67544" y="4869160"/>
            <a:ext cx="3528392" cy="72008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rgbClr val="002060"/>
                </a:solidFill>
              </a:rPr>
              <a:t>Schools – 11.47 L  (Active – 80099)</a:t>
            </a:r>
            <a:endParaRPr lang="en-IN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331640" y="2060848"/>
            <a:ext cx="4608512" cy="14401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Rectangle 27"/>
          <p:cNvSpPr/>
          <p:nvPr/>
        </p:nvSpPr>
        <p:spPr>
          <a:xfrm>
            <a:off x="1475656" y="2197313"/>
            <a:ext cx="2592288" cy="11521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Rectangle 26"/>
          <p:cNvSpPr/>
          <p:nvPr/>
        </p:nvSpPr>
        <p:spPr>
          <a:xfrm>
            <a:off x="1547664" y="2341329"/>
            <a:ext cx="1728192" cy="9361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1">
              <a:lumMod val="50000"/>
              <a:lumOff val="5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BFFD16-D007-458D-95AE-21C27E23D55F}" type="slidenum">
              <a:rPr lang="en-US" altLang="en-US" sz="1200" smtClean="0">
                <a:solidFill>
                  <a:srgbClr val="595959"/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en-US" sz="1200" smtClean="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defTabSz="20891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 – Definition </a:t>
            </a:r>
            <a:endParaRPr lang="en-I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1520" y="1033572"/>
            <a:ext cx="8640960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800" b="1" dirty="0" smtClean="0">
                <a:solidFill>
                  <a:schemeClr val="tx1"/>
                </a:solidFill>
              </a:rPr>
              <a:t>Can be fetched from 11 digit UDISE code of Schools</a:t>
            </a:r>
            <a:endParaRPr lang="en-IN" sz="2800" b="1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29443" y="4389491"/>
            <a:ext cx="1954525" cy="1015663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000" b="1" dirty="0" smtClean="0">
                <a:solidFill>
                  <a:schemeClr val="tx1"/>
                </a:solidFill>
              </a:rPr>
              <a:t>District (4 Digit district code : 2201)</a:t>
            </a:r>
            <a:endParaRPr lang="en-IN" sz="2000" b="1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2627784" y="3133417"/>
            <a:ext cx="72008" cy="122413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427984" y="4429561"/>
            <a:ext cx="1954525" cy="1015663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000" b="1" dirty="0" smtClean="0">
                <a:solidFill>
                  <a:schemeClr val="tx1"/>
                </a:solidFill>
              </a:rPr>
              <a:t>Block  (6 Digit Block code : 220102)</a:t>
            </a:r>
            <a:endParaRPr lang="en-IN" sz="2000" b="1" dirty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790221" y="3165936"/>
            <a:ext cx="1213827" cy="126362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292080" y="3717032"/>
            <a:ext cx="3384376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000" b="1" dirty="0" smtClean="0">
                <a:solidFill>
                  <a:schemeClr val="tx1"/>
                </a:solidFill>
              </a:rPr>
              <a:t>School (11 Digit UDISE code)</a:t>
            </a:r>
            <a:endParaRPr lang="en-IN" sz="2000" b="1" dirty="0">
              <a:solidFill>
                <a:schemeClr val="tx1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4788024" y="3093928"/>
            <a:ext cx="576064" cy="62310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-180528" y="2413337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dirty="0"/>
              <a:t>2</a:t>
            </a:r>
            <a:r>
              <a:rPr lang="en-IN" sz="4800" dirty="0" smtClean="0"/>
              <a:t>2  01 02 03 004</a:t>
            </a:r>
            <a:endParaRPr lang="en-IN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1">
              <a:lumMod val="50000"/>
              <a:lumOff val="5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BFFD16-D007-458D-95AE-21C27E23D55F}" type="slidenum">
              <a:rPr lang="en-US" altLang="en-US" sz="1200" smtClean="0">
                <a:solidFill>
                  <a:srgbClr val="595959"/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en-US" sz="1200" smtClean="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defTabSz="20891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Login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Definition </a:t>
            </a:r>
            <a:endParaRPr lang="en-I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3347863" y="1124744"/>
            <a:ext cx="2088232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/>
              <a:t>District Level</a:t>
            </a:r>
            <a:endParaRPr lang="en-IN" sz="2000" b="1" dirty="0"/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2771799" y="1556792"/>
            <a:ext cx="593848" cy="50405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3851919" y="1772816"/>
            <a:ext cx="144018" cy="28803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691680" y="2060848"/>
            <a:ext cx="1728192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IN" dirty="0" smtClean="0"/>
              <a:t>Super User </a:t>
            </a:r>
            <a:r>
              <a:rPr lang="en-IN" b="1" dirty="0" smtClean="0"/>
              <a:t>– 4 Digit District Code</a:t>
            </a:r>
            <a:endParaRPr lang="en-IN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3500618" y="2051556"/>
            <a:ext cx="1359413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Elementary </a:t>
            </a:r>
            <a:r>
              <a:rPr lang="en-IN" b="1" dirty="0" smtClean="0"/>
              <a:t>– “U1” + District Code</a:t>
            </a:r>
            <a:endParaRPr lang="en-IN" b="1" dirty="0"/>
          </a:p>
        </p:txBody>
      </p:sp>
      <p:cxnSp>
        <p:nvCxnSpPr>
          <p:cNvPr id="57" name="Straight Arrow Connector 56"/>
          <p:cNvCxnSpPr>
            <a:endCxn id="58" idx="0"/>
          </p:cNvCxnSpPr>
          <p:nvPr/>
        </p:nvCxnSpPr>
        <p:spPr>
          <a:xfrm>
            <a:off x="5148065" y="1700808"/>
            <a:ext cx="463681" cy="28803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932039" y="1988840"/>
            <a:ext cx="1359413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Secondary </a:t>
            </a:r>
            <a:r>
              <a:rPr lang="en-IN" b="1" dirty="0" smtClean="0"/>
              <a:t>– “U2” + District Code</a:t>
            </a:r>
            <a:endParaRPr lang="en-IN" b="1" dirty="0"/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5436095" y="1412776"/>
            <a:ext cx="1440160" cy="50405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444207" y="2001614"/>
            <a:ext cx="1359413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TE </a:t>
            </a:r>
            <a:r>
              <a:rPr lang="en-IN" b="1" dirty="0" smtClean="0"/>
              <a:t>– “U3” + District Code</a:t>
            </a:r>
            <a:endParaRPr lang="en-IN" b="1" dirty="0"/>
          </a:p>
        </p:txBody>
      </p:sp>
      <p:sp>
        <p:nvSpPr>
          <p:cNvPr id="23" name="Oval 22"/>
          <p:cNvSpPr/>
          <p:nvPr/>
        </p:nvSpPr>
        <p:spPr>
          <a:xfrm>
            <a:off x="467544" y="3862789"/>
            <a:ext cx="208823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/>
              <a:t>Block Level</a:t>
            </a:r>
            <a:endParaRPr lang="en-IN" sz="2000" b="1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1547664" y="4510861"/>
            <a:ext cx="17784" cy="50405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83568" y="5014917"/>
            <a:ext cx="172819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/>
              <a:t>6 Digit Block Code</a:t>
            </a:r>
            <a:endParaRPr lang="en-IN" b="1" dirty="0"/>
          </a:p>
        </p:txBody>
      </p:sp>
      <p:sp>
        <p:nvSpPr>
          <p:cNvPr id="27" name="Oval 26"/>
          <p:cNvSpPr/>
          <p:nvPr/>
        </p:nvSpPr>
        <p:spPr>
          <a:xfrm>
            <a:off x="6804246" y="3884855"/>
            <a:ext cx="2088232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/>
              <a:t>School Level</a:t>
            </a:r>
            <a:endParaRPr lang="en-IN" sz="2000" b="1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7812359" y="4582869"/>
            <a:ext cx="2" cy="28803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948264" y="4870901"/>
            <a:ext cx="194421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/>
              <a:t>11 Digit School Code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1">
              <a:lumMod val="50000"/>
              <a:lumOff val="5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BFFD16-D007-458D-95AE-21C27E23D55F}" type="slidenum">
              <a:rPr lang="en-US" altLang="en-US" sz="1200" smtClean="0">
                <a:solidFill>
                  <a:srgbClr val="595959"/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en-US" sz="1200" smtClean="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defTabSz="20891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Password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Definition </a:t>
            </a:r>
            <a:endParaRPr lang="en-I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504" y="1052736"/>
            <a:ext cx="810234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4000" b="1" dirty="0" smtClean="0">
                <a:solidFill>
                  <a:srgbClr val="002060"/>
                </a:solidFill>
              </a:rPr>
              <a:t>The default password is :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IN" sz="4000" dirty="0"/>
              <a:t> </a:t>
            </a:r>
            <a:r>
              <a:rPr lang="en-IN" sz="4000" b="1" dirty="0" smtClean="0">
                <a:solidFill>
                  <a:srgbClr val="C00000"/>
                </a:solidFill>
              </a:rPr>
              <a:t>District Level </a:t>
            </a:r>
            <a:r>
              <a:rPr lang="en-IN" sz="4000" dirty="0" smtClean="0"/>
              <a:t>: 4 Digit District Code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IN" sz="4000" dirty="0"/>
              <a:t> </a:t>
            </a:r>
            <a:r>
              <a:rPr lang="en-IN" sz="4000" b="1" dirty="0" smtClean="0">
                <a:solidFill>
                  <a:srgbClr val="C00000"/>
                </a:solidFill>
              </a:rPr>
              <a:t>Block Level    </a:t>
            </a:r>
            <a:r>
              <a:rPr lang="en-IN" sz="4000" dirty="0" smtClean="0"/>
              <a:t>: 6 Digit Block Code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IN" sz="4000" dirty="0"/>
              <a:t> </a:t>
            </a:r>
            <a:r>
              <a:rPr lang="en-IN" sz="4000" b="1" dirty="0" smtClean="0">
                <a:solidFill>
                  <a:srgbClr val="C00000"/>
                </a:solidFill>
              </a:rPr>
              <a:t>School level   </a:t>
            </a:r>
            <a:r>
              <a:rPr lang="en-IN" sz="4000" dirty="0" smtClean="0"/>
              <a:t>: 11 Digit UDISE Code</a:t>
            </a:r>
            <a:endParaRPr lang="en-IN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1">
              <a:lumMod val="50000"/>
              <a:lumOff val="5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BFFD16-D007-458D-95AE-21C27E23D55F}" type="slidenum">
              <a:rPr lang="en-US" altLang="en-US" sz="1200" smtClean="0">
                <a:solidFill>
                  <a:srgbClr val="595959"/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altLang="en-US" sz="1200" smtClean="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defTabSz="20891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Locking / Screening Level</a:t>
            </a:r>
            <a:endParaRPr lang="en-I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836712"/>
            <a:ext cx="871296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2400" b="1" dirty="0" smtClean="0">
                <a:solidFill>
                  <a:srgbClr val="C00000"/>
                </a:solidFill>
              </a:rPr>
              <a:t>The screening level was given at Block / District level for physical progress :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dirty="0"/>
              <a:t> </a:t>
            </a:r>
            <a:r>
              <a:rPr lang="en-IN" sz="2400" dirty="0" smtClean="0"/>
              <a:t>If anything is modified  by School can be Freeze and rejected by Block User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dirty="0" smtClean="0"/>
              <a:t> If anything is modified by Block can be Freeze and rejected by District user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IN" sz="2400" dirty="0" smtClean="0"/>
          </a:p>
          <a:p>
            <a:pPr algn="just"/>
            <a:r>
              <a:rPr lang="en-IN" sz="2000" b="1" i="1" dirty="0" smtClean="0">
                <a:solidFill>
                  <a:srgbClr val="FF0000"/>
                </a:solidFill>
              </a:rPr>
              <a:t>Note : Last date of freezing the physical progress is 10</a:t>
            </a:r>
            <a:r>
              <a:rPr lang="en-IN" sz="2000" b="1" i="1" baseline="30000" dirty="0" smtClean="0">
                <a:solidFill>
                  <a:srgbClr val="FF0000"/>
                </a:solidFill>
              </a:rPr>
              <a:t>th</a:t>
            </a:r>
            <a:r>
              <a:rPr lang="en-IN" sz="2000" b="1" i="1" dirty="0" smtClean="0">
                <a:solidFill>
                  <a:srgbClr val="FF0000"/>
                </a:solidFill>
              </a:rPr>
              <a:t> of every month. If any level skipped the freezing procedure which was updated by any level than system will lock the progress and  cannot be reverted back . (The such cases will be apply on Completed works and Functional status only)</a:t>
            </a:r>
            <a:endParaRPr lang="en-IN" sz="2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1">
              <a:lumMod val="50000"/>
              <a:lumOff val="5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BFFD16-D007-458D-95AE-21C27E23D55F}" type="slidenum">
              <a:rPr lang="en-US" altLang="en-US" sz="1200" smtClean="0">
                <a:solidFill>
                  <a:srgbClr val="595959"/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altLang="en-US" sz="1200" smtClean="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defTabSz="20891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to do at School Login ?</a:t>
            </a:r>
            <a:endParaRPr lang="en-I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504" y="764704"/>
            <a:ext cx="8856984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2000" b="1" dirty="0" smtClean="0">
                <a:solidFill>
                  <a:srgbClr val="C00000"/>
                </a:solidFill>
              </a:rPr>
              <a:t>The following module have been given under school login to enter the physical progress approved by PAB every year 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>
                <a:solidFill>
                  <a:srgbClr val="002060"/>
                </a:solidFill>
              </a:rPr>
              <a:t> </a:t>
            </a:r>
            <a:r>
              <a:rPr lang="en-IN" sz="2000" b="1" dirty="0" smtClean="0">
                <a:solidFill>
                  <a:srgbClr val="002060"/>
                </a:solidFill>
              </a:rPr>
              <a:t>New School  : </a:t>
            </a:r>
            <a:r>
              <a:rPr lang="en-IN" sz="2000" b="1" dirty="0" smtClean="0"/>
              <a:t>Construction  / Functional Status with Photographs and Completion Certificate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 smtClean="0"/>
              <a:t> </a:t>
            </a:r>
            <a:r>
              <a:rPr lang="en-IN" sz="2000" b="1" dirty="0" smtClean="0">
                <a:solidFill>
                  <a:srgbClr val="002060"/>
                </a:solidFill>
              </a:rPr>
              <a:t>Strengthening : </a:t>
            </a:r>
            <a:r>
              <a:rPr lang="en-IN" sz="2000" b="1" dirty="0" smtClean="0"/>
              <a:t>Level wise construction status for Elementary / Secondary / Hr. Secondary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 smtClean="0">
                <a:solidFill>
                  <a:srgbClr val="002060"/>
                </a:solidFill>
              </a:rPr>
              <a:t> Toilet </a:t>
            </a:r>
            <a:r>
              <a:rPr lang="en-IN" sz="2000" b="1" dirty="0" smtClean="0"/>
              <a:t>: Construction Status by Number’s with Photographs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 smtClean="0"/>
              <a:t> </a:t>
            </a:r>
            <a:r>
              <a:rPr lang="en-IN" sz="2000" b="1" dirty="0" smtClean="0">
                <a:solidFill>
                  <a:srgbClr val="002060"/>
                </a:solidFill>
              </a:rPr>
              <a:t>Water </a:t>
            </a:r>
            <a:r>
              <a:rPr lang="en-IN" sz="2000" b="1" dirty="0" smtClean="0"/>
              <a:t>: Construction Status by Number’s 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 smtClean="0">
                <a:solidFill>
                  <a:srgbClr val="002060"/>
                </a:solidFill>
              </a:rPr>
              <a:t> ICT </a:t>
            </a:r>
            <a:r>
              <a:rPr lang="en-IN" sz="2000" b="1" dirty="0" smtClean="0"/>
              <a:t>: Functional Status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/>
              <a:t> </a:t>
            </a:r>
            <a:r>
              <a:rPr lang="en-IN" sz="2000" b="1" dirty="0" smtClean="0">
                <a:solidFill>
                  <a:srgbClr val="002060"/>
                </a:solidFill>
              </a:rPr>
              <a:t>Vocational Education :</a:t>
            </a:r>
            <a:r>
              <a:rPr lang="en-IN" sz="2000" b="1" dirty="0" smtClean="0"/>
              <a:t> Functional Status /  Placement Details / Monthly Progress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b="1" dirty="0" smtClean="0">
                <a:solidFill>
                  <a:srgbClr val="002060"/>
                </a:solidFill>
              </a:rPr>
              <a:t> CWSN  </a:t>
            </a:r>
            <a:r>
              <a:rPr lang="en-IN" sz="2000" b="1" dirty="0" smtClean="0"/>
              <a:t>: Child wise entry of differently-</a:t>
            </a:r>
            <a:r>
              <a:rPr lang="en-IN" sz="2000" b="1" dirty="0" err="1" smtClean="0"/>
              <a:t>abled</a:t>
            </a:r>
            <a:r>
              <a:rPr lang="en-IN" sz="2000" b="1" dirty="0" smtClean="0"/>
              <a:t> boys / girls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b="1" dirty="0" smtClean="0">
                <a:solidFill>
                  <a:srgbClr val="002060"/>
                </a:solidFill>
              </a:rPr>
              <a:t> </a:t>
            </a:r>
            <a:r>
              <a:rPr lang="en-IN" sz="2000" b="1" dirty="0" smtClean="0">
                <a:solidFill>
                  <a:srgbClr val="002060"/>
                </a:solidFill>
              </a:rPr>
              <a:t>Residential School </a:t>
            </a:r>
            <a:r>
              <a:rPr lang="en-IN" sz="2000" b="1" dirty="0" smtClean="0"/>
              <a:t>:  Functional Status</a:t>
            </a:r>
            <a:endParaRPr lang="en-IN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1391</TotalTime>
  <Words>1426</Words>
  <Application>Microsoft Office PowerPoint</Application>
  <PresentationFormat>On-screen Show (4:3)</PresentationFormat>
  <Paragraphs>246</Paragraphs>
  <Slides>35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PowerPoint Presentation</vt:lpstr>
      <vt:lpstr>          </vt:lpstr>
      <vt:lpstr>          </vt:lpstr>
      <vt:lpstr>          </vt:lpstr>
      <vt:lpstr>          </vt:lpstr>
      <vt:lpstr>          </vt:lpstr>
      <vt:lpstr>          </vt:lpstr>
      <vt:lpstr>PowerPoint Presentation</vt:lpstr>
      <vt:lpstr>          </vt:lpstr>
      <vt:lpstr>          </vt:lpstr>
      <vt:lpstr>PowerPoint Presentation</vt:lpstr>
      <vt:lpstr>PowerPoint Presentation</vt:lpstr>
      <vt:lpstr>PowerPoint Presentation</vt:lpstr>
      <vt:lpstr>          </vt:lpstr>
      <vt:lpstr>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</vt:lpstr>
      <vt:lpstr>          </vt:lpstr>
      <vt:lpstr>PowerPoint Presentation</vt:lpstr>
      <vt:lpstr>PowerPoint Presentation</vt:lpstr>
      <vt:lpstr>          </vt:lpstr>
      <vt:lpstr>          </vt:lpstr>
      <vt:lpstr>          </vt:lpstr>
      <vt:lpstr>          </vt:lpstr>
      <vt:lpstr>        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HP</cp:lastModifiedBy>
  <cp:revision>164</cp:revision>
  <dcterms:created xsi:type="dcterms:W3CDTF">2018-11-02T04:03:28Z</dcterms:created>
  <dcterms:modified xsi:type="dcterms:W3CDTF">2021-01-15T05:39:48Z</dcterms:modified>
</cp:coreProperties>
</file>